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98" r:id="rId3"/>
    <p:sldId id="299" r:id="rId4"/>
    <p:sldId id="300" r:id="rId5"/>
    <p:sldId id="302" r:id="rId6"/>
    <p:sldId id="301" r:id="rId7"/>
    <p:sldId id="275" r:id="rId8"/>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6"/>
    <p:restoredTop sz="63976" autoAdjust="0"/>
  </p:normalViewPr>
  <p:slideViewPr>
    <p:cSldViewPr snapToGrid="0" snapToObjects="1">
      <p:cViewPr varScale="1">
        <p:scale>
          <a:sx n="97" d="100"/>
          <a:sy n="97" d="100"/>
        </p:scale>
        <p:origin x="24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024D58C-2AC9-4541-8569-FCF82C2199B0}" type="datetimeFigureOut">
              <a:rPr lang="en-US" smtClean="0"/>
              <a:t>7/22/2021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235F908-9F22-408E-B2C3-4E729F781223}" type="slidenum">
              <a:rPr lang="en-US" smtClean="0"/>
              <a:t>‹#›</a:t>
            </a:fld>
            <a:endParaRPr lang="en-US" dirty="0"/>
          </a:p>
        </p:txBody>
      </p:sp>
    </p:spTree>
    <p:extLst>
      <p:ext uri="{BB962C8B-B14F-4D97-AF65-F5344CB8AC3E}">
        <p14:creationId xmlns:p14="http://schemas.microsoft.com/office/powerpoint/2010/main" val="137582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235F908-9F22-408E-B2C3-4E729F781223}" type="slidenum">
              <a:rPr lang="en-US" smtClean="0"/>
              <a:t>1</a:t>
            </a:fld>
            <a:endParaRPr lang="en-US" dirty="0"/>
          </a:p>
        </p:txBody>
      </p:sp>
    </p:spTree>
    <p:extLst>
      <p:ext uri="{BB962C8B-B14F-4D97-AF65-F5344CB8AC3E}">
        <p14:creationId xmlns:p14="http://schemas.microsoft.com/office/powerpoint/2010/main" val="384996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5F908-9F22-408E-B2C3-4E729F781223}" type="slidenum">
              <a:rPr lang="en-US" smtClean="0"/>
              <a:t>2</a:t>
            </a:fld>
            <a:endParaRPr lang="en-US" dirty="0"/>
          </a:p>
        </p:txBody>
      </p:sp>
    </p:spTree>
    <p:extLst>
      <p:ext uri="{BB962C8B-B14F-4D97-AF65-F5344CB8AC3E}">
        <p14:creationId xmlns:p14="http://schemas.microsoft.com/office/powerpoint/2010/main" val="264578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5F908-9F22-408E-B2C3-4E729F781223}" type="slidenum">
              <a:rPr lang="en-US" smtClean="0"/>
              <a:t>3</a:t>
            </a:fld>
            <a:endParaRPr lang="en-US" dirty="0"/>
          </a:p>
        </p:txBody>
      </p:sp>
    </p:spTree>
    <p:extLst>
      <p:ext uri="{BB962C8B-B14F-4D97-AF65-F5344CB8AC3E}">
        <p14:creationId xmlns:p14="http://schemas.microsoft.com/office/powerpoint/2010/main" val="180403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5F908-9F22-408E-B2C3-4E729F781223}" type="slidenum">
              <a:rPr lang="en-US" smtClean="0"/>
              <a:t>4</a:t>
            </a:fld>
            <a:endParaRPr lang="en-US" dirty="0"/>
          </a:p>
        </p:txBody>
      </p:sp>
    </p:spTree>
    <p:extLst>
      <p:ext uri="{BB962C8B-B14F-4D97-AF65-F5344CB8AC3E}">
        <p14:creationId xmlns:p14="http://schemas.microsoft.com/office/powerpoint/2010/main" val="326294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5F908-9F22-408E-B2C3-4E729F781223}" type="slidenum">
              <a:rPr lang="en-US" smtClean="0"/>
              <a:t>5</a:t>
            </a:fld>
            <a:endParaRPr lang="en-US" dirty="0"/>
          </a:p>
        </p:txBody>
      </p:sp>
    </p:spTree>
    <p:extLst>
      <p:ext uri="{BB962C8B-B14F-4D97-AF65-F5344CB8AC3E}">
        <p14:creationId xmlns:p14="http://schemas.microsoft.com/office/powerpoint/2010/main" val="186329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5F908-9F22-408E-B2C3-4E729F781223}" type="slidenum">
              <a:rPr lang="en-US" smtClean="0"/>
              <a:t>6</a:t>
            </a:fld>
            <a:endParaRPr lang="en-US" dirty="0"/>
          </a:p>
        </p:txBody>
      </p:sp>
    </p:spTree>
    <p:extLst>
      <p:ext uri="{BB962C8B-B14F-4D97-AF65-F5344CB8AC3E}">
        <p14:creationId xmlns:p14="http://schemas.microsoft.com/office/powerpoint/2010/main" val="65279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235F908-9F22-408E-B2C3-4E729F78122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64493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CF7008-35B8-D24D-83E2-03323C244CEA}"/>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F7B3396-1472-C945-A791-D29D2A3B9035}"/>
              </a:ext>
            </a:extLst>
          </p:cNvPr>
          <p:cNvSpPr/>
          <p:nvPr userDrawn="1"/>
        </p:nvSpPr>
        <p:spPr>
          <a:xfrm>
            <a:off x="0" y="4671697"/>
            <a:ext cx="9144000" cy="481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F699C70-FC8A-5746-B4C1-C1F56B40AB0D}"/>
              </a:ext>
            </a:extLst>
          </p:cNvPr>
          <p:cNvPicPr>
            <a:picLocks noChangeAspect="1"/>
          </p:cNvPicPr>
          <p:nvPr userDrawn="1"/>
        </p:nvPicPr>
        <p:blipFill rotWithShape="1">
          <a:blip r:embed="rId2"/>
          <a:srcRect l="1600" t="26567" r="7648" b="18420"/>
          <a:stretch/>
        </p:blipFill>
        <p:spPr>
          <a:xfrm>
            <a:off x="6950679" y="4831565"/>
            <a:ext cx="1942744" cy="162438"/>
          </a:xfrm>
          <a:prstGeom prst="rect">
            <a:avLst/>
          </a:prstGeom>
        </p:spPr>
      </p:pic>
    </p:spTree>
    <p:extLst>
      <p:ext uri="{BB962C8B-B14F-4D97-AF65-F5344CB8AC3E}">
        <p14:creationId xmlns:p14="http://schemas.microsoft.com/office/powerpoint/2010/main" val="105507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rizontal layout o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C5B76D-8A5B-AD42-8E04-BC3B8DDF7BD8}"/>
              </a:ext>
            </a:extLst>
          </p:cNvPr>
          <p:cNvSpPr/>
          <p:nvPr userDrawn="1"/>
        </p:nvSpPr>
        <p:spPr>
          <a:xfrm>
            <a:off x="0" y="4671697"/>
            <a:ext cx="9144000" cy="4811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1E5719C-3648-9547-9CE5-224B14BF1E62}"/>
              </a:ext>
            </a:extLst>
          </p:cNvPr>
          <p:cNvPicPr>
            <a:picLocks noChangeAspect="1"/>
          </p:cNvPicPr>
          <p:nvPr userDrawn="1"/>
        </p:nvPicPr>
        <p:blipFill rotWithShape="1">
          <a:blip r:embed="rId2"/>
          <a:srcRect l="1724" t="26899" r="7542" b="18100"/>
          <a:stretch/>
        </p:blipFill>
        <p:spPr>
          <a:xfrm>
            <a:off x="6953956" y="4835401"/>
            <a:ext cx="1942744" cy="162438"/>
          </a:xfrm>
          <a:prstGeom prst="rect">
            <a:avLst/>
          </a:prstGeom>
        </p:spPr>
      </p:pic>
      <p:pic>
        <p:nvPicPr>
          <p:cNvPr id="6" name="Picture 5" descr="A close up of a sign&#10;&#10;Description automatically generated">
            <a:extLst>
              <a:ext uri="{FF2B5EF4-FFF2-40B4-BE49-F238E27FC236}">
                <a16:creationId xmlns:a16="http://schemas.microsoft.com/office/drawing/2014/main" id="{20BC57A2-7E6A-0643-8784-3F6CA11C7B2E}"/>
              </a:ext>
            </a:extLst>
          </p:cNvPr>
          <p:cNvPicPr>
            <a:picLocks noChangeAspect="1"/>
          </p:cNvPicPr>
          <p:nvPr userDrawn="1"/>
        </p:nvPicPr>
        <p:blipFill>
          <a:blip r:embed="rId3"/>
          <a:stretch>
            <a:fillRect/>
          </a:stretch>
        </p:blipFill>
        <p:spPr>
          <a:xfrm>
            <a:off x="247300" y="4504478"/>
            <a:ext cx="967538" cy="481189"/>
          </a:xfrm>
          <a:prstGeom prst="rect">
            <a:avLst/>
          </a:prstGeom>
        </p:spPr>
      </p:pic>
    </p:spTree>
    <p:extLst>
      <p:ext uri="{BB962C8B-B14F-4D97-AF65-F5344CB8AC3E}">
        <p14:creationId xmlns:p14="http://schemas.microsoft.com/office/powerpoint/2010/main" val="188383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layout o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76AA30-3EDF-6F4D-863C-F111B46A262B}"/>
              </a:ext>
            </a:extLst>
          </p:cNvPr>
          <p:cNvSpPr/>
          <p:nvPr userDrawn="1"/>
        </p:nvSpPr>
        <p:spPr>
          <a:xfrm>
            <a:off x="0" y="0"/>
            <a:ext cx="1349566" cy="5143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212ABA7-6418-BA45-937D-F9306239C7EB}"/>
              </a:ext>
            </a:extLst>
          </p:cNvPr>
          <p:cNvPicPr>
            <a:picLocks noChangeAspect="1"/>
          </p:cNvPicPr>
          <p:nvPr userDrawn="1"/>
        </p:nvPicPr>
        <p:blipFill rotWithShape="1">
          <a:blip r:embed="rId2"/>
          <a:srcRect l="1724" t="26899" r="7542" b="18100"/>
          <a:stretch/>
        </p:blipFill>
        <p:spPr>
          <a:xfrm>
            <a:off x="6953956" y="4835401"/>
            <a:ext cx="1942744" cy="162438"/>
          </a:xfrm>
          <a:prstGeom prst="rect">
            <a:avLst/>
          </a:prstGeom>
        </p:spPr>
      </p:pic>
      <p:pic>
        <p:nvPicPr>
          <p:cNvPr id="7" name="Picture 6" descr="A close up of a sign&#10;&#10;Description automatically generated">
            <a:extLst>
              <a:ext uri="{FF2B5EF4-FFF2-40B4-BE49-F238E27FC236}">
                <a16:creationId xmlns:a16="http://schemas.microsoft.com/office/drawing/2014/main" id="{715B5CBC-7569-A542-842E-947D3D0912A9}"/>
              </a:ext>
            </a:extLst>
          </p:cNvPr>
          <p:cNvPicPr>
            <a:picLocks noChangeAspect="1"/>
          </p:cNvPicPr>
          <p:nvPr userDrawn="1"/>
        </p:nvPicPr>
        <p:blipFill>
          <a:blip r:embed="rId3"/>
          <a:stretch>
            <a:fillRect/>
          </a:stretch>
        </p:blipFill>
        <p:spPr>
          <a:xfrm>
            <a:off x="191015" y="388943"/>
            <a:ext cx="967538" cy="481189"/>
          </a:xfrm>
          <a:prstGeom prst="rect">
            <a:avLst/>
          </a:prstGeom>
        </p:spPr>
      </p:pic>
    </p:spTree>
    <p:extLst>
      <p:ext uri="{BB962C8B-B14F-4D97-AF65-F5344CB8AC3E}">
        <p14:creationId xmlns:p14="http://schemas.microsoft.com/office/powerpoint/2010/main" val="1264347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43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thescholarship.ecu.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6026DF-DADD-DF4F-BA6D-84483DF03DB9}"/>
              </a:ext>
            </a:extLst>
          </p:cNvPr>
          <p:cNvSpPr txBox="1"/>
          <p:nvPr/>
        </p:nvSpPr>
        <p:spPr>
          <a:xfrm>
            <a:off x="767442" y="571280"/>
            <a:ext cx="7609115" cy="553998"/>
          </a:xfrm>
          <a:prstGeom prst="rect">
            <a:avLst/>
          </a:prstGeom>
          <a:noFill/>
        </p:spPr>
        <p:txBody>
          <a:bodyPr wrap="square" lIns="0" tIns="0" rIns="0" bIns="0" rtlCol="0">
            <a:spAutoFit/>
          </a:bodyPr>
          <a:lstStyle/>
          <a:p>
            <a:pPr algn="ctr"/>
            <a:r>
              <a:rPr lang="en-US" sz="3600" spc="-100" dirty="0" smtClean="0">
                <a:solidFill>
                  <a:srgbClr val="0070C0"/>
                </a:solidFill>
                <a:latin typeface="Arial" panose="020B0604020202020204" pitchFamily="34" charset="0"/>
                <a:cs typeface="Arial" panose="020B0604020202020204" pitchFamily="34" charset="0"/>
              </a:rPr>
              <a:t>WELCOME !</a:t>
            </a:r>
            <a:endParaRPr lang="en-US" sz="3600" spc="-100" dirty="0">
              <a:solidFill>
                <a:srgbClr val="0070C0"/>
              </a:solidFill>
              <a:latin typeface="Arial" panose="020B0604020202020204" pitchFamily="34" charset="0"/>
              <a:cs typeface="Arial" panose="020B0604020202020204" pitchFamily="34" charset="0"/>
            </a:endParaRPr>
          </a:p>
        </p:txBody>
      </p:sp>
      <p:pic>
        <p:nvPicPr>
          <p:cNvPr id="3" name="Picture 2" descr="A close up of a sign&#10;&#10;Description automatically generated">
            <a:extLst>
              <a:ext uri="{FF2B5EF4-FFF2-40B4-BE49-F238E27FC236}">
                <a16:creationId xmlns:a16="http://schemas.microsoft.com/office/drawing/2014/main" id="{570AFE38-56A7-A846-9FBE-A849214DDEB4}"/>
              </a:ext>
            </a:extLst>
          </p:cNvPr>
          <p:cNvPicPr>
            <a:picLocks noChangeAspect="1"/>
          </p:cNvPicPr>
          <p:nvPr/>
        </p:nvPicPr>
        <p:blipFill>
          <a:blip r:embed="rId3"/>
          <a:stretch>
            <a:fillRect/>
          </a:stretch>
        </p:blipFill>
        <p:spPr>
          <a:xfrm>
            <a:off x="2971798" y="1190169"/>
            <a:ext cx="3200400" cy="1591667"/>
          </a:xfrm>
          <a:prstGeom prst="rect">
            <a:avLst/>
          </a:prstGeom>
        </p:spPr>
      </p:pic>
      <p:sp>
        <p:nvSpPr>
          <p:cNvPr id="4" name="TextBox 3">
            <a:extLst>
              <a:ext uri="{FF2B5EF4-FFF2-40B4-BE49-F238E27FC236}">
                <a16:creationId xmlns:a16="http://schemas.microsoft.com/office/drawing/2014/main" id="{566026DF-DADD-DF4F-BA6D-84483DF03DB9}"/>
              </a:ext>
            </a:extLst>
          </p:cNvPr>
          <p:cNvSpPr txBox="1"/>
          <p:nvPr/>
        </p:nvSpPr>
        <p:spPr>
          <a:xfrm>
            <a:off x="818241" y="2849389"/>
            <a:ext cx="7609115" cy="1538883"/>
          </a:xfrm>
          <a:prstGeom prst="rect">
            <a:avLst/>
          </a:prstGeom>
          <a:noFill/>
        </p:spPr>
        <p:txBody>
          <a:bodyPr wrap="square" lIns="0" tIns="0" rIns="0" bIns="0" rtlCol="0">
            <a:spAutoFit/>
          </a:bodyPr>
          <a:lstStyle/>
          <a:p>
            <a:pPr algn="ctr"/>
            <a:endParaRPr lang="en-US" sz="800" b="1" spc="-100" dirty="0" smtClean="0">
              <a:latin typeface="Arial" panose="020B0604020202020204" pitchFamily="34" charset="0"/>
              <a:cs typeface="Arial" panose="020B0604020202020204" pitchFamily="34" charset="0"/>
            </a:endParaRPr>
          </a:p>
          <a:p>
            <a:pPr algn="ctr"/>
            <a:r>
              <a:rPr lang="en-US" sz="2600" b="1" spc="-100" dirty="0" smtClean="0">
                <a:latin typeface="Arial" panose="020B0604020202020204" pitchFamily="34" charset="0"/>
                <a:cs typeface="Arial" panose="020B0604020202020204" pitchFamily="34" charset="0"/>
              </a:rPr>
              <a:t>Food Security:</a:t>
            </a:r>
          </a:p>
          <a:p>
            <a:pPr algn="ctr"/>
            <a:r>
              <a:rPr lang="en-US" sz="2600" b="1" spc="-100" dirty="0" smtClean="0">
                <a:latin typeface="Arial" panose="020B0604020202020204" pitchFamily="34" charset="0"/>
                <a:cs typeface="Arial" panose="020B0604020202020204" pitchFamily="34" charset="0"/>
              </a:rPr>
              <a:t>Pandemic and Beyond</a:t>
            </a:r>
          </a:p>
          <a:p>
            <a:pPr algn="ctr"/>
            <a:endParaRPr lang="en-US" sz="800" b="1" spc="-100" dirty="0" smtClean="0">
              <a:latin typeface="Arial" panose="020B0604020202020204" pitchFamily="34" charset="0"/>
              <a:cs typeface="Arial" panose="020B0604020202020204" pitchFamily="34" charset="0"/>
            </a:endParaRPr>
          </a:p>
          <a:p>
            <a:pPr algn="ctr"/>
            <a:r>
              <a:rPr lang="en-US" sz="3200" spc="-100" dirty="0" smtClean="0">
                <a:solidFill>
                  <a:schemeClr val="accent1"/>
                </a:solidFill>
                <a:latin typeface="Arial" panose="020B0604020202020204" pitchFamily="34" charset="0"/>
                <a:cs typeface="Arial" panose="020B0604020202020204" pitchFamily="34" charset="0"/>
              </a:rPr>
              <a:t>MEET OUR PANELISTS</a:t>
            </a:r>
          </a:p>
        </p:txBody>
      </p:sp>
    </p:spTree>
    <p:extLst>
      <p:ext uri="{BB962C8B-B14F-4D97-AF65-F5344CB8AC3E}">
        <p14:creationId xmlns:p14="http://schemas.microsoft.com/office/powerpoint/2010/main" val="2267339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0825" y="309975"/>
            <a:ext cx="4177624" cy="4247317"/>
          </a:xfrm>
          <a:prstGeom prst="rect">
            <a:avLst/>
          </a:prstGeom>
          <a:noFill/>
        </p:spPr>
        <p:txBody>
          <a:bodyPr wrap="square" rtlCol="0">
            <a:spAutoFit/>
          </a:bodyPr>
          <a:lstStyle/>
          <a:p>
            <a:r>
              <a:rPr lang="en-US" sz="1600" dirty="0"/>
              <a:t>Shorlette Ammons is a North Carolina native and former children’s librarian with a Masters of Library Science from NC Central University. She is currently serving as an Equity in Food Systems Associate with the Center for Environmental Farming Systems at NC State University. </a:t>
            </a:r>
          </a:p>
          <a:p>
            <a:endParaRPr lang="en-US" sz="1600" dirty="0"/>
          </a:p>
          <a:p>
            <a:r>
              <a:rPr lang="en-US" sz="1600" dirty="0"/>
              <a:t>She is part of the CEFS Community Food Strategies team, which supports and uplifts the efforts of food councils around the state. She leads the CORE (Committee on Racial Equity) team where she coordinates and facilitates racial equity trainings and develops curriculum and strategic tools to address food insecurity and other food systems disparities through the lens of structural racism.</a:t>
            </a:r>
          </a:p>
          <a:p>
            <a:endParaRPr 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18" y="437795"/>
            <a:ext cx="2705730" cy="2089075"/>
          </a:xfrm>
          <a:prstGeom prst="rect">
            <a:avLst/>
          </a:prstGeom>
        </p:spPr>
      </p:pic>
      <p:sp>
        <p:nvSpPr>
          <p:cNvPr id="4" name="Rectangle 3"/>
          <p:cNvSpPr/>
          <p:nvPr/>
        </p:nvSpPr>
        <p:spPr>
          <a:xfrm>
            <a:off x="-60517" y="2658909"/>
            <a:ext cx="4572000" cy="800219"/>
          </a:xfrm>
          <a:prstGeom prst="rect">
            <a:avLst/>
          </a:prstGeom>
        </p:spPr>
        <p:txBody>
          <a:bodyPr>
            <a:spAutoFit/>
          </a:bodyPr>
          <a:lstStyle/>
          <a:p>
            <a:pPr algn="ctr"/>
            <a:r>
              <a:rPr lang="en-US" b="1" dirty="0"/>
              <a:t>Shorlette Ammons</a:t>
            </a:r>
          </a:p>
          <a:p>
            <a:pPr algn="ctr"/>
            <a:r>
              <a:rPr lang="en-US" sz="1400" dirty="0"/>
              <a:t>Equity in Food Systems Associate </a:t>
            </a:r>
          </a:p>
          <a:p>
            <a:pPr algn="ctr"/>
            <a:r>
              <a:rPr lang="en-US" sz="1400" dirty="0"/>
              <a:t>Center for Environmental Farming Systems (</a:t>
            </a:r>
            <a:r>
              <a:rPr lang="en-US" sz="1400" dirty="0" smtClean="0"/>
              <a:t>CEFS)</a:t>
            </a:r>
            <a:endParaRPr lang="en-US" sz="1400" dirty="0"/>
          </a:p>
        </p:txBody>
      </p:sp>
      <p:pic>
        <p:nvPicPr>
          <p:cNvPr id="5" name="Picture 4" descr="File:North Carolina State University logo.svg - Wikimedi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91" y="3591167"/>
            <a:ext cx="3558383" cy="324702"/>
          </a:xfrm>
          <a:prstGeom prst="rect">
            <a:avLst/>
          </a:prstGeom>
        </p:spPr>
      </p:pic>
    </p:spTree>
    <p:extLst>
      <p:ext uri="{BB962C8B-B14F-4D97-AF65-F5344CB8AC3E}">
        <p14:creationId xmlns:p14="http://schemas.microsoft.com/office/powerpoint/2010/main" val="2292510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68" y="432621"/>
            <a:ext cx="1675171" cy="2512757"/>
          </a:xfrm>
          <a:prstGeom prst="rect">
            <a:avLst/>
          </a:prstGeom>
        </p:spPr>
      </p:pic>
      <p:sp>
        <p:nvSpPr>
          <p:cNvPr id="3" name="Rectangle 2"/>
          <p:cNvSpPr/>
          <p:nvPr/>
        </p:nvSpPr>
        <p:spPr>
          <a:xfrm>
            <a:off x="2762865" y="432621"/>
            <a:ext cx="5958347" cy="2831544"/>
          </a:xfrm>
          <a:prstGeom prst="rect">
            <a:avLst/>
          </a:prstGeom>
        </p:spPr>
        <p:txBody>
          <a:bodyPr wrap="square">
            <a:spAutoFit/>
          </a:bodyPr>
          <a:lstStyle/>
          <a:p>
            <a:r>
              <a:rPr lang="en-US" sz="1600" dirty="0" smtClean="0">
                <a:latin typeface="Calibri" panose="020F0502020204030204" pitchFamily="34" charset="0"/>
              </a:rPr>
              <a:t>Tracey coordinates </a:t>
            </a:r>
            <a:r>
              <a:rPr lang="en-US" sz="1600" dirty="0">
                <a:latin typeface="Calibri" panose="020F0502020204030204" pitchFamily="34" charset="0"/>
              </a:rPr>
              <a:t>nutrition communications and outreach, develops educational materials and resources, promotes healthy school environments, supports farm to school initiatives, and provides professional development for School Nutrition personnel, educators and others working with school-age children and their families.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Bates </a:t>
            </a:r>
            <a:r>
              <a:rPr lang="en-US" sz="1600" dirty="0">
                <a:latin typeface="Calibri" panose="020F0502020204030204" pitchFamily="34" charset="0"/>
              </a:rPr>
              <a:t>is currently co-chair for the Farm to School Coalition of North Carolina and serves on the NC Jr. Chef Competition Committee, Whole Child NC interagency committee and the advisory committee for the NC FARMS for NC Kids Coalition. </a:t>
            </a:r>
          </a:p>
          <a:p>
            <a:endParaRPr lang="en-US" dirty="0">
              <a:latin typeface="Calibri" panose="020F0502020204030204" pitchFamily="34" charset="0"/>
            </a:endParaRPr>
          </a:p>
        </p:txBody>
      </p:sp>
      <p:pic>
        <p:nvPicPr>
          <p:cNvPr id="1026" name="Picture 2"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880" y="3350867"/>
            <a:ext cx="13620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3518" y="3277826"/>
            <a:ext cx="5624052" cy="984885"/>
          </a:xfrm>
          <a:prstGeom prst="rect">
            <a:avLst/>
          </a:prstGeom>
          <a:noFill/>
        </p:spPr>
        <p:txBody>
          <a:bodyPr wrap="square" rtlCol="0">
            <a:spAutoFit/>
          </a:bodyPr>
          <a:lstStyle/>
          <a:p>
            <a:r>
              <a:rPr lang="en-US" sz="1600" b="1" dirty="0" smtClean="0"/>
              <a:t>Tracey Bates, MPH, RDN, LDN, FAND</a:t>
            </a:r>
          </a:p>
          <a:p>
            <a:r>
              <a:rPr lang="en-US" sz="1400" dirty="0" smtClean="0"/>
              <a:t>School Nutrition Program Specialist</a:t>
            </a:r>
          </a:p>
          <a:p>
            <a:r>
              <a:rPr lang="en-US" sz="1400" dirty="0" smtClean="0"/>
              <a:t>School Nutrition Division with the </a:t>
            </a:r>
          </a:p>
          <a:p>
            <a:r>
              <a:rPr lang="en-US" sz="1400" dirty="0" smtClean="0"/>
              <a:t>NC Department of Public Instruction</a:t>
            </a:r>
            <a:endParaRPr lang="en-US" sz="1400" dirty="0"/>
          </a:p>
        </p:txBody>
      </p:sp>
      <p:pic>
        <p:nvPicPr>
          <p:cNvPr id="1027" name="Picture 3" descr="image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770" y="3262586"/>
            <a:ext cx="13239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FarmtoSchool_LogoFINALcol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686" y="3350867"/>
            <a:ext cx="1143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image0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8328" y="3388967"/>
            <a:ext cx="1133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797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64" y="1369416"/>
            <a:ext cx="1926888" cy="1926888"/>
          </a:xfrm>
          <a:prstGeom prst="rect">
            <a:avLst/>
          </a:prstGeom>
        </p:spPr>
      </p:pic>
      <p:sp>
        <p:nvSpPr>
          <p:cNvPr id="3" name="Rectangle 2"/>
          <p:cNvSpPr/>
          <p:nvPr/>
        </p:nvSpPr>
        <p:spPr>
          <a:xfrm>
            <a:off x="3333135" y="553036"/>
            <a:ext cx="5211094" cy="3447098"/>
          </a:xfrm>
          <a:prstGeom prst="rect">
            <a:avLst/>
          </a:prstGeom>
        </p:spPr>
        <p:txBody>
          <a:bodyPr wrap="square">
            <a:spAutoFit/>
          </a:bodyPr>
          <a:lstStyle/>
          <a:p>
            <a:r>
              <a:rPr lang="en-US" sz="1600" dirty="0" smtClean="0"/>
              <a:t>Dr. </a:t>
            </a:r>
            <a:r>
              <a:rPr lang="en-US" sz="1600" dirty="0" err="1" smtClean="0"/>
              <a:t>Kwesi</a:t>
            </a:r>
            <a:r>
              <a:rPr lang="en-US" sz="1600" dirty="0" smtClean="0"/>
              <a:t> </a:t>
            </a:r>
            <a:r>
              <a:rPr lang="en-US" sz="1600" dirty="0" err="1" smtClean="0"/>
              <a:t>Brookins</a:t>
            </a:r>
            <a:r>
              <a:rPr lang="en-US" sz="1600" dirty="0" smtClean="0"/>
              <a:t> partners primarily with local Black communities to support their research and advocacy needs. </a:t>
            </a:r>
          </a:p>
          <a:p>
            <a:endParaRPr lang="en-US" sz="1600" dirty="0"/>
          </a:p>
          <a:p>
            <a:r>
              <a:rPr lang="en-US" sz="1600" dirty="0" smtClean="0"/>
              <a:t>He serves on the board of the Fertile Ground Food Cooperative, a multi-stakeholder owned grocery store and community gathering space whose mission is to increase access to healthy/affordable food and to serve as a community/cultural center in Southeast Raleigh. </a:t>
            </a:r>
          </a:p>
          <a:p>
            <a:endParaRPr lang="en-US" sz="1600" dirty="0"/>
          </a:p>
          <a:p>
            <a:r>
              <a:rPr lang="en-US" sz="1600" dirty="0" smtClean="0"/>
              <a:t>The Fertile Ground Food Cooperative is scheduled to open in 2022.</a:t>
            </a:r>
          </a:p>
          <a:p>
            <a:endParaRPr lang="en-US" sz="1400" dirty="0"/>
          </a:p>
          <a:p>
            <a:r>
              <a:rPr lang="en-US" sz="1400" dirty="0" smtClean="0"/>
              <a:t> </a:t>
            </a:r>
            <a:endParaRPr lang="en-US" sz="1400" dirty="0"/>
          </a:p>
          <a:p>
            <a:endParaRPr lang="en-US"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59" y="191778"/>
            <a:ext cx="2355498" cy="808488"/>
          </a:xfrm>
          <a:prstGeom prst="rect">
            <a:avLst/>
          </a:prstGeom>
        </p:spPr>
      </p:pic>
      <p:sp>
        <p:nvSpPr>
          <p:cNvPr id="5" name="TextBox 4"/>
          <p:cNvSpPr txBox="1"/>
          <p:nvPr/>
        </p:nvSpPr>
        <p:spPr>
          <a:xfrm>
            <a:off x="336324" y="3552903"/>
            <a:ext cx="8443882" cy="1046440"/>
          </a:xfrm>
          <a:prstGeom prst="rect">
            <a:avLst/>
          </a:prstGeom>
          <a:noFill/>
        </p:spPr>
        <p:txBody>
          <a:bodyPr wrap="square" rtlCol="0">
            <a:spAutoFit/>
          </a:bodyPr>
          <a:lstStyle/>
          <a:p>
            <a:r>
              <a:rPr lang="en-US" sz="1600" b="1" dirty="0" err="1"/>
              <a:t>Kwesi</a:t>
            </a:r>
            <a:r>
              <a:rPr lang="en-US" sz="1600" b="1" dirty="0"/>
              <a:t> </a:t>
            </a:r>
            <a:r>
              <a:rPr lang="en-US" sz="1600" b="1" dirty="0" err="1"/>
              <a:t>Brookins</a:t>
            </a:r>
            <a:r>
              <a:rPr lang="en-US" sz="1600" b="1" dirty="0"/>
              <a:t>, Ph.D</a:t>
            </a:r>
            <a:r>
              <a:rPr lang="en-US" sz="1600" b="1" dirty="0" smtClean="0"/>
              <a:t>. </a:t>
            </a:r>
          </a:p>
          <a:p>
            <a:r>
              <a:rPr lang="en-US" sz="1400" dirty="0" smtClean="0"/>
              <a:t>Board </a:t>
            </a:r>
            <a:r>
              <a:rPr lang="en-US" sz="1400" dirty="0"/>
              <a:t>Member, Fertile Ground Food </a:t>
            </a:r>
            <a:r>
              <a:rPr lang="en-US" sz="1400" dirty="0" smtClean="0"/>
              <a:t>Cooperative</a:t>
            </a:r>
          </a:p>
          <a:p>
            <a:r>
              <a:rPr lang="en-US" sz="1400" dirty="0" smtClean="0"/>
              <a:t>Professor </a:t>
            </a:r>
            <a:r>
              <a:rPr lang="en-US" sz="1400" dirty="0"/>
              <a:t>and Director, Center for Family and Community </a:t>
            </a:r>
            <a:r>
              <a:rPr lang="en-US" sz="1400" dirty="0" smtClean="0"/>
              <a:t>Engagement at NC </a:t>
            </a:r>
            <a:r>
              <a:rPr lang="en-US" sz="1400" dirty="0"/>
              <a:t>State </a:t>
            </a:r>
            <a:r>
              <a:rPr lang="en-US" sz="1400" dirty="0" smtClean="0"/>
              <a:t>University</a:t>
            </a:r>
            <a:endParaRPr lang="en-US" sz="1400" dirty="0"/>
          </a:p>
          <a:p>
            <a:endParaRPr lang="en-US" dirty="0"/>
          </a:p>
        </p:txBody>
      </p:sp>
    </p:spTree>
    <p:extLst>
      <p:ext uri="{BB962C8B-B14F-4D97-AF65-F5344CB8AC3E}">
        <p14:creationId xmlns:p14="http://schemas.microsoft.com/office/powerpoint/2010/main" val="3541678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257" r="25522" b="-274"/>
          <a:stretch/>
        </p:blipFill>
        <p:spPr>
          <a:xfrm>
            <a:off x="678425" y="315355"/>
            <a:ext cx="1465366" cy="1968000"/>
          </a:xfrm>
          <a:prstGeom prst="rect">
            <a:avLst/>
          </a:prstGeom>
        </p:spPr>
      </p:pic>
      <p:sp>
        <p:nvSpPr>
          <p:cNvPr id="3" name="Rectangle 2"/>
          <p:cNvSpPr/>
          <p:nvPr/>
        </p:nvSpPr>
        <p:spPr>
          <a:xfrm>
            <a:off x="2417841" y="101729"/>
            <a:ext cx="6726159" cy="2646878"/>
          </a:xfrm>
          <a:prstGeom prst="rect">
            <a:avLst/>
          </a:prstGeom>
        </p:spPr>
        <p:txBody>
          <a:bodyPr wrap="square">
            <a:spAutoFit/>
          </a:bodyPr>
          <a:lstStyle/>
          <a:p>
            <a:endParaRPr lang="en-US" dirty="0"/>
          </a:p>
          <a:p>
            <a:r>
              <a:rPr lang="en-US" sz="1600" dirty="0" smtClean="0">
                <a:latin typeface="Calibri" panose="020F0502020204030204" pitchFamily="34" charset="0"/>
              </a:rPr>
              <a:t>Dr</a:t>
            </a:r>
            <a:r>
              <a:rPr lang="en-US" sz="1600" dirty="0">
                <a:latin typeface="Calibri" panose="020F0502020204030204" pitchFamily="34" charset="0"/>
              </a:rPr>
              <a:t>. Kolasa worked with </a:t>
            </a:r>
            <a:r>
              <a:rPr lang="en-US" sz="1600" dirty="0" smtClean="0">
                <a:latin typeface="Calibri" panose="020F0502020204030204" pitchFamily="34" charset="0"/>
              </a:rPr>
              <a:t>ECU </a:t>
            </a:r>
            <a:r>
              <a:rPr lang="en-US" sz="1600" dirty="0">
                <a:latin typeface="Calibri" panose="020F0502020204030204" pitchFamily="34" charset="0"/>
              </a:rPr>
              <a:t>Physicians to research and develop an </a:t>
            </a:r>
            <a:endParaRPr lang="en-US" sz="1600" dirty="0" smtClean="0">
              <a:latin typeface="Calibri" panose="020F0502020204030204" pitchFamily="34" charset="0"/>
            </a:endParaRPr>
          </a:p>
          <a:p>
            <a:r>
              <a:rPr lang="en-US" sz="1600" dirty="0" smtClean="0">
                <a:latin typeface="Calibri" panose="020F0502020204030204" pitchFamily="34" charset="0"/>
              </a:rPr>
              <a:t>emergency </a:t>
            </a:r>
            <a:r>
              <a:rPr lang="en-US" sz="1600" dirty="0">
                <a:latin typeface="Calibri" panose="020F0502020204030204" pitchFamily="34" charset="0"/>
              </a:rPr>
              <a:t>food bag tailored for pregnant women who screen food insecure. </a:t>
            </a:r>
            <a:endParaRPr lang="en-US" sz="1600" dirty="0" smtClean="0">
              <a:latin typeface="Calibri" panose="020F0502020204030204" pitchFamily="34" charset="0"/>
            </a:endParaRPr>
          </a:p>
          <a:p>
            <a:r>
              <a:rPr lang="en-US" sz="1600" dirty="0" smtClean="0">
                <a:latin typeface="Calibri" panose="020F0502020204030204" pitchFamily="34" charset="0"/>
              </a:rPr>
              <a:t>The </a:t>
            </a:r>
            <a:r>
              <a:rPr lang="en-US" sz="1600" dirty="0" err="1" smtClean="0">
                <a:latin typeface="Calibri" panose="020F0502020204030204" pitchFamily="34" charset="0"/>
              </a:rPr>
              <a:t>MOTHeRS</a:t>
            </a:r>
            <a:r>
              <a:rPr lang="en-US" sz="1600" dirty="0" smtClean="0">
                <a:latin typeface="Calibri" panose="020F0502020204030204" pitchFamily="34" charset="0"/>
              </a:rPr>
              <a:t> </a:t>
            </a:r>
            <a:r>
              <a:rPr lang="en-US" sz="1600" dirty="0">
                <a:latin typeface="Calibri" panose="020F0502020204030204" pitchFamily="34" charset="0"/>
              </a:rPr>
              <a:t>Project is a pilot funded by United Health Foundation.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t>All </a:t>
            </a:r>
            <a:r>
              <a:rPr lang="en-US" sz="1600" dirty="0"/>
              <a:t>documents from the </a:t>
            </a:r>
            <a:r>
              <a:rPr lang="en-US" sz="1600" dirty="0" err="1" smtClean="0"/>
              <a:t>MOTHeRS</a:t>
            </a:r>
            <a:r>
              <a:rPr lang="en-US" sz="1600" dirty="0" smtClean="0"/>
              <a:t> </a:t>
            </a:r>
            <a:r>
              <a:rPr lang="en-US" sz="1600" dirty="0"/>
              <a:t>Project are available to professionals to use/adapt for their programs. All of the documents have been uploaded to ECU’s </a:t>
            </a:r>
            <a:r>
              <a:rPr lang="en-US" sz="1600" dirty="0" smtClean="0"/>
              <a:t>repository </a:t>
            </a:r>
            <a:r>
              <a:rPr lang="en-US" sz="1600" dirty="0"/>
              <a:t>c</a:t>
            </a:r>
            <a:r>
              <a:rPr lang="en-US" sz="1600" dirty="0" smtClean="0"/>
              <a:t>alled </a:t>
            </a:r>
            <a:r>
              <a:rPr lang="en-US" sz="1600" dirty="0"/>
              <a:t>The </a:t>
            </a:r>
            <a:r>
              <a:rPr lang="en-US" sz="1600" dirty="0" err="1" smtClean="0"/>
              <a:t>ScholarShip</a:t>
            </a:r>
            <a:r>
              <a:rPr lang="en-US" sz="1600" dirty="0"/>
              <a:t>: </a:t>
            </a:r>
            <a:r>
              <a:rPr lang="en-US" sz="1600" dirty="0">
                <a:hlinkClick r:id="rId4"/>
              </a:rPr>
              <a:t>https://thescholarship.ecu.edu/</a:t>
            </a:r>
            <a:endParaRPr lang="en-US" sz="1600" dirty="0"/>
          </a:p>
          <a:p>
            <a:endParaRPr lang="en-US" dirty="0" smtClean="0">
              <a:latin typeface="Calibri" panose="020F0502020204030204" pitchFamily="34" charset="0"/>
            </a:endParaRPr>
          </a:p>
          <a:p>
            <a:endParaRPr lang="en-US" dirty="0" smtClean="0">
              <a:latin typeface="Calibri" panose="020F0502020204030204" pitchFamily="34" charset="0"/>
            </a:endParaRPr>
          </a:p>
        </p:txBody>
      </p:sp>
      <p:sp>
        <p:nvSpPr>
          <p:cNvPr id="4" name="Rectangle 3"/>
          <p:cNvSpPr/>
          <p:nvPr/>
        </p:nvSpPr>
        <p:spPr>
          <a:xfrm>
            <a:off x="131841" y="2463091"/>
            <a:ext cx="4572000" cy="738664"/>
          </a:xfrm>
          <a:prstGeom prst="rect">
            <a:avLst/>
          </a:prstGeom>
        </p:spPr>
        <p:txBody>
          <a:bodyPr>
            <a:spAutoFit/>
          </a:bodyPr>
          <a:lstStyle/>
          <a:p>
            <a:r>
              <a:rPr lang="en-US" sz="1400" b="1" dirty="0"/>
              <a:t>Kathryn M Kolasa PhD, RDN, LDN</a:t>
            </a:r>
            <a:r>
              <a:rPr lang="en-US" sz="1400" dirty="0"/>
              <a:t>, Professor Emeritus</a:t>
            </a:r>
          </a:p>
          <a:p>
            <a:r>
              <a:rPr lang="en-US" sz="1400" dirty="0"/>
              <a:t>Representing The </a:t>
            </a:r>
            <a:r>
              <a:rPr lang="en-US" sz="1400" dirty="0" err="1"/>
              <a:t>MOTHeRS</a:t>
            </a:r>
            <a:r>
              <a:rPr lang="en-US" sz="1400" dirty="0"/>
              <a:t> Project, ECU Physicians, </a:t>
            </a:r>
            <a:endParaRPr lang="en-US" sz="1400" dirty="0" smtClean="0"/>
          </a:p>
          <a:p>
            <a:r>
              <a:rPr lang="en-US" sz="1400" dirty="0" smtClean="0"/>
              <a:t>Brody </a:t>
            </a:r>
            <a:r>
              <a:rPr lang="en-US" sz="1400" dirty="0"/>
              <a:t>School of Medicine at East Carolina University</a:t>
            </a:r>
          </a:p>
        </p:txBody>
      </p:sp>
      <p:sp>
        <p:nvSpPr>
          <p:cNvPr id="5" name="Rectangle 4"/>
          <p:cNvSpPr/>
          <p:nvPr/>
        </p:nvSpPr>
        <p:spPr>
          <a:xfrm>
            <a:off x="131841" y="3381491"/>
            <a:ext cx="4223849" cy="954107"/>
          </a:xfrm>
          <a:prstGeom prst="rect">
            <a:avLst/>
          </a:prstGeom>
        </p:spPr>
        <p:txBody>
          <a:bodyPr wrap="square">
            <a:spAutoFit/>
          </a:bodyPr>
          <a:lstStyle/>
          <a:p>
            <a:r>
              <a:rPr lang="en-US" sz="1400" dirty="0">
                <a:latin typeface="Calibri" panose="020F0502020204030204" pitchFamily="34" charset="0"/>
              </a:rPr>
              <a:t>Dr. Kolasa has been involved in applied nutrition programs in eastern North Carolina since 1983. </a:t>
            </a:r>
            <a:endParaRPr lang="en-US" sz="1400" dirty="0" smtClean="0">
              <a:latin typeface="Calibri" panose="020F0502020204030204" pitchFamily="34" charset="0"/>
            </a:endParaRPr>
          </a:p>
          <a:p>
            <a:r>
              <a:rPr lang="en-US" sz="1400" dirty="0" smtClean="0">
                <a:latin typeface="Calibri" panose="020F0502020204030204" pitchFamily="34" charset="0"/>
              </a:rPr>
              <a:t>She </a:t>
            </a:r>
            <a:r>
              <a:rPr lang="en-US" sz="1400" dirty="0">
                <a:latin typeface="Calibri" panose="020F0502020204030204" pitchFamily="34" charset="0"/>
              </a:rPr>
              <a:t>is one of the authors of the ESMM North Carolinas Plan to Address Overweight and Obesity.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135" y="2621699"/>
            <a:ext cx="3322670" cy="1519583"/>
          </a:xfrm>
          <a:prstGeom prst="rect">
            <a:avLst/>
          </a:prstGeom>
        </p:spPr>
      </p:pic>
    </p:spTree>
    <p:extLst>
      <p:ext uri="{BB962C8B-B14F-4D97-AF65-F5344CB8AC3E}">
        <p14:creationId xmlns:p14="http://schemas.microsoft.com/office/powerpoint/2010/main" val="487044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y be an image of text that says 'THE FARMERS B.A.G. BLACK ABUNDANT BLACKABUNDANT&amp;GIFTED &amp; GIFT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9" t="15704" r="-2" b="16134"/>
          <a:stretch/>
        </p:blipFill>
        <p:spPr bwMode="auto">
          <a:xfrm>
            <a:off x="5754160" y="0"/>
            <a:ext cx="2241122" cy="1500888"/>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82" y="320433"/>
            <a:ext cx="1970430" cy="1583656"/>
          </a:xfrm>
          <a:prstGeom prst="rect">
            <a:avLst/>
          </a:prstGeom>
        </p:spPr>
      </p:pic>
      <p:sp>
        <p:nvSpPr>
          <p:cNvPr id="4" name="Rectangle 3"/>
          <p:cNvSpPr/>
          <p:nvPr/>
        </p:nvSpPr>
        <p:spPr>
          <a:xfrm>
            <a:off x="86438" y="1945019"/>
            <a:ext cx="2652570" cy="553998"/>
          </a:xfrm>
          <a:prstGeom prst="rect">
            <a:avLst/>
          </a:prstGeom>
        </p:spPr>
        <p:txBody>
          <a:bodyPr wrap="square">
            <a:spAutoFit/>
          </a:bodyPr>
          <a:lstStyle/>
          <a:p>
            <a:r>
              <a:rPr lang="en-US" b="1" dirty="0"/>
              <a:t>Brielle Wright</a:t>
            </a:r>
          </a:p>
          <a:p>
            <a:r>
              <a:rPr lang="en-US" sz="1200" b="1" dirty="0"/>
              <a:t>Owner, The Farmers B.A.G.</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9056" y="320432"/>
            <a:ext cx="1335626" cy="1897681"/>
          </a:xfrm>
          <a:prstGeom prst="rect">
            <a:avLst/>
          </a:prstGeom>
        </p:spPr>
      </p:pic>
      <p:sp>
        <p:nvSpPr>
          <p:cNvPr id="6" name="Content Placeholder 4"/>
          <p:cNvSpPr txBox="1">
            <a:spLocks/>
          </p:cNvSpPr>
          <p:nvPr/>
        </p:nvSpPr>
        <p:spPr>
          <a:xfrm>
            <a:off x="5871185" y="1384482"/>
            <a:ext cx="3136820" cy="304986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t>The Farmers B.A.G</a:t>
            </a:r>
            <a:r>
              <a:rPr lang="en-US" sz="1500" dirty="0" smtClean="0"/>
              <a:t> is setting a new standard for how to support farmers of color and engage youth in positive agricultural experiences. Our commitment to healing our people, our land, and creating brave spaces for people of color to thrive in the profession of agriculture is unwavering. </a:t>
            </a:r>
          </a:p>
          <a:p>
            <a:pPr marL="0" indent="0">
              <a:buFont typeface="Arial" panose="020B0604020202020204" pitchFamily="34" charset="0"/>
              <a:buNone/>
            </a:pPr>
            <a:r>
              <a:rPr lang="en-US" sz="1500" dirty="0" smtClean="0"/>
              <a:t>As co-owners of The Farmers B.A.G, we specialize in experiences that transform the heart and mind with connection to the earth. </a:t>
            </a:r>
          </a:p>
          <a:p>
            <a:pPr marL="0" indent="0">
              <a:buFont typeface="Arial" panose="020B0604020202020204" pitchFamily="34" charset="0"/>
              <a:buNone/>
            </a:pPr>
            <a:endParaRPr lang="en-US" sz="1500" dirty="0"/>
          </a:p>
          <a:p>
            <a:pPr marL="0" indent="0">
              <a:buFont typeface="Arial" panose="020B0604020202020204" pitchFamily="34" charset="0"/>
              <a:buNone/>
            </a:pPr>
            <a:endParaRPr lang="en-US" sz="1500" dirty="0" smtClean="0"/>
          </a:p>
          <a:p>
            <a:endParaRPr lang="en-US" dirty="0"/>
          </a:p>
        </p:txBody>
      </p:sp>
      <p:sp>
        <p:nvSpPr>
          <p:cNvPr id="7" name="TextBox 6"/>
          <p:cNvSpPr txBox="1"/>
          <p:nvPr/>
        </p:nvSpPr>
        <p:spPr>
          <a:xfrm>
            <a:off x="3082503" y="2218113"/>
            <a:ext cx="2123768" cy="553998"/>
          </a:xfrm>
          <a:prstGeom prst="rect">
            <a:avLst/>
          </a:prstGeom>
          <a:noFill/>
        </p:spPr>
        <p:txBody>
          <a:bodyPr wrap="square" rtlCol="0">
            <a:spAutoFit/>
          </a:bodyPr>
          <a:lstStyle/>
          <a:p>
            <a:r>
              <a:rPr lang="en-US" b="1" dirty="0" smtClean="0"/>
              <a:t>Michelle Wright</a:t>
            </a:r>
          </a:p>
          <a:p>
            <a:r>
              <a:rPr lang="en-US" sz="1200" b="1" dirty="0" smtClean="0"/>
              <a:t>Owner, The Farmers B.A.G.</a:t>
            </a:r>
            <a:endParaRPr lang="en-US" sz="1200" b="1" dirty="0"/>
          </a:p>
        </p:txBody>
      </p:sp>
      <p:sp>
        <p:nvSpPr>
          <p:cNvPr id="12" name="Rectangle 11"/>
          <p:cNvSpPr/>
          <p:nvPr/>
        </p:nvSpPr>
        <p:spPr>
          <a:xfrm>
            <a:off x="89480" y="2529463"/>
            <a:ext cx="2708404" cy="1938992"/>
          </a:xfrm>
          <a:prstGeom prst="rect">
            <a:avLst/>
          </a:prstGeom>
        </p:spPr>
        <p:txBody>
          <a:bodyPr wrap="square">
            <a:spAutoFit/>
          </a:bodyPr>
          <a:lstStyle/>
          <a:p>
            <a:r>
              <a:rPr lang="en-US" sz="1200" dirty="0" smtClean="0">
                <a:solidFill>
                  <a:srgbClr val="000000"/>
                </a:solidFill>
                <a:latin typeface="Calibri" panose="020F0502020204030204" pitchFamily="34" charset="0"/>
              </a:rPr>
              <a:t>Brielle grew up </a:t>
            </a:r>
            <a:r>
              <a:rPr lang="en-US" sz="1200" dirty="0">
                <a:solidFill>
                  <a:srgbClr val="000000"/>
                </a:solidFill>
                <a:latin typeface="Calibri" panose="020F0502020204030204" pitchFamily="34" charset="0"/>
              </a:rPr>
              <a:t>in </a:t>
            </a:r>
            <a:r>
              <a:rPr lang="en-US" sz="1200" dirty="0" smtClean="0">
                <a:solidFill>
                  <a:srgbClr val="000000"/>
                </a:solidFill>
                <a:latin typeface="Calibri" panose="020F0502020204030204" pitchFamily="34" charset="0"/>
              </a:rPr>
              <a:t>the small </a:t>
            </a:r>
            <a:r>
              <a:rPr lang="en-US" sz="1200" dirty="0">
                <a:solidFill>
                  <a:srgbClr val="000000"/>
                </a:solidFill>
                <a:latin typeface="Calibri" panose="020F0502020204030204" pitchFamily="34" charset="0"/>
              </a:rPr>
              <a:t>agricultural town </a:t>
            </a:r>
            <a:r>
              <a:rPr lang="en-US" sz="1200" dirty="0" smtClean="0">
                <a:solidFill>
                  <a:srgbClr val="000000"/>
                </a:solidFill>
                <a:latin typeface="Calibri" panose="020F0502020204030204" pitchFamily="34" charset="0"/>
              </a:rPr>
              <a:t>of Clarkton, NC surrounded by farming and education. She did her best </a:t>
            </a:r>
            <a:r>
              <a:rPr lang="en-US" sz="1200" dirty="0">
                <a:solidFill>
                  <a:srgbClr val="000000"/>
                </a:solidFill>
                <a:latin typeface="Calibri" panose="020F0502020204030204" pitchFamily="34" charset="0"/>
              </a:rPr>
              <a:t>to escape both, only to end up with degrees in agribusiness and ag education. </a:t>
            </a:r>
            <a:r>
              <a:rPr lang="en-US" sz="1200" dirty="0" smtClean="0">
                <a:solidFill>
                  <a:srgbClr val="000000"/>
                </a:solidFill>
                <a:latin typeface="Calibri" panose="020F0502020204030204" pitchFamily="34" charset="0"/>
              </a:rPr>
              <a:t>She </a:t>
            </a:r>
            <a:r>
              <a:rPr lang="en-US" sz="1200" dirty="0" smtClean="0">
                <a:solidFill>
                  <a:srgbClr val="000000"/>
                </a:solidFill>
                <a:latin typeface="Calibri" panose="020F0502020204030204" pitchFamily="34" charset="0"/>
              </a:rPr>
              <a:t>has </a:t>
            </a:r>
            <a:r>
              <a:rPr lang="en-US" sz="1200" dirty="0" smtClean="0">
                <a:solidFill>
                  <a:srgbClr val="000000"/>
                </a:solidFill>
                <a:latin typeface="Calibri" panose="020F0502020204030204" pitchFamily="34" charset="0"/>
              </a:rPr>
              <a:t>worked </a:t>
            </a:r>
            <a:r>
              <a:rPr lang="en-US" sz="1200" dirty="0">
                <a:solidFill>
                  <a:srgbClr val="000000"/>
                </a:solidFill>
                <a:latin typeface="Calibri" panose="020F0502020204030204" pitchFamily="34" charset="0"/>
              </a:rPr>
              <a:t>in corporate, education, and </a:t>
            </a:r>
            <a:r>
              <a:rPr lang="en-US" sz="1200" dirty="0" smtClean="0">
                <a:solidFill>
                  <a:srgbClr val="000000"/>
                </a:solidFill>
                <a:latin typeface="Calibri" panose="020F0502020204030204" pitchFamily="34" charset="0"/>
              </a:rPr>
              <a:t>government and has experience </a:t>
            </a:r>
            <a:r>
              <a:rPr lang="en-US" sz="1200" dirty="0">
                <a:solidFill>
                  <a:srgbClr val="000000"/>
                </a:solidFill>
                <a:latin typeface="Calibri" panose="020F0502020204030204" pitchFamily="34" charset="0"/>
              </a:rPr>
              <a:t>in program development, process improvement, and business management. </a:t>
            </a:r>
            <a:endParaRPr lang="en-US" sz="1200" dirty="0">
              <a:latin typeface="Times New Roman" panose="02020603050405020304" pitchFamily="18" charset="0"/>
            </a:endParaRPr>
          </a:p>
        </p:txBody>
      </p:sp>
      <p:sp>
        <p:nvSpPr>
          <p:cNvPr id="8" name="TextBox 7"/>
          <p:cNvSpPr txBox="1"/>
          <p:nvPr/>
        </p:nvSpPr>
        <p:spPr>
          <a:xfrm>
            <a:off x="3073017" y="2817897"/>
            <a:ext cx="2324894" cy="1754326"/>
          </a:xfrm>
          <a:prstGeom prst="rect">
            <a:avLst/>
          </a:prstGeom>
          <a:noFill/>
        </p:spPr>
        <p:txBody>
          <a:bodyPr wrap="square" rtlCol="0">
            <a:spAutoFit/>
          </a:bodyPr>
          <a:lstStyle/>
          <a:p>
            <a:r>
              <a:rPr lang="en-US" sz="1200" dirty="0"/>
              <a:t>Michelle </a:t>
            </a:r>
            <a:r>
              <a:rPr lang="en-US" sz="1200" dirty="0" smtClean="0"/>
              <a:t>has </a:t>
            </a:r>
            <a:r>
              <a:rPr lang="en-US" sz="1200" dirty="0"/>
              <a:t>a background in public health, psychology, and racial justice. </a:t>
            </a:r>
            <a:r>
              <a:rPr lang="en-US" sz="1200" dirty="0" smtClean="0"/>
              <a:t>She </a:t>
            </a:r>
            <a:r>
              <a:rPr lang="en-US" sz="1200" dirty="0"/>
              <a:t>is passionate about decreasing disparities in access to healthy foods, centering racial justice in health, and building healthy relationships with community by practicing relational power dynamics. </a:t>
            </a:r>
          </a:p>
        </p:txBody>
      </p:sp>
    </p:spTree>
    <p:extLst>
      <p:ext uri="{BB962C8B-B14F-4D97-AF65-F5344CB8AC3E}">
        <p14:creationId xmlns:p14="http://schemas.microsoft.com/office/powerpoint/2010/main" val="2111779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3183" y="401917"/>
            <a:ext cx="7263319" cy="523220"/>
          </a:xfrm>
          <a:prstGeom prst="rect">
            <a:avLst/>
          </a:prstGeom>
          <a:noFill/>
        </p:spPr>
        <p:txBody>
          <a:bodyPr wrap="square" rtlCol="0">
            <a:spAutoFit/>
          </a:bodyPr>
          <a:lstStyle/>
          <a:p>
            <a:pPr algn="ctr"/>
            <a:r>
              <a:rPr lang="en-US" sz="2800" b="1" dirty="0" smtClean="0">
                <a:solidFill>
                  <a:srgbClr val="0070C0"/>
                </a:solidFill>
              </a:rPr>
              <a:t>Eat Smart, Move More NC Updates</a:t>
            </a:r>
            <a:endParaRPr lang="en-US" sz="2800" b="1" dirty="0">
              <a:solidFill>
                <a:srgbClr val="0070C0"/>
              </a:solidFill>
            </a:endParaRPr>
          </a:p>
        </p:txBody>
      </p:sp>
      <p:cxnSp>
        <p:nvCxnSpPr>
          <p:cNvPr id="4" name="Straight Connector 3"/>
          <p:cNvCxnSpPr/>
          <p:nvPr/>
        </p:nvCxnSpPr>
        <p:spPr>
          <a:xfrm>
            <a:off x="1601821" y="1011677"/>
            <a:ext cx="721468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1821" y="1291867"/>
            <a:ext cx="7214681" cy="3970318"/>
          </a:xfrm>
          <a:prstGeom prst="rect">
            <a:avLst/>
          </a:prstGeom>
          <a:noFill/>
        </p:spPr>
        <p:txBody>
          <a:bodyPr wrap="square" rtlCol="0">
            <a:spAutoFit/>
          </a:bodyPr>
          <a:lstStyle/>
          <a:p>
            <a:pPr lvl="1" algn="ctr"/>
            <a:r>
              <a:rPr lang="en-US" sz="2400" b="1" dirty="0" smtClean="0">
                <a:solidFill>
                  <a:srgbClr val="0070C0"/>
                </a:solidFill>
              </a:rPr>
              <a:t> </a:t>
            </a:r>
            <a:endParaRPr lang="en-US" sz="2400" b="1" dirty="0">
              <a:solidFill>
                <a:srgbClr val="0070C0"/>
              </a:solidFill>
            </a:endParaRPr>
          </a:p>
          <a:p>
            <a:pPr lvl="1" algn="ctr"/>
            <a:endParaRPr lang="en-US" sz="2400" dirty="0" smtClean="0">
              <a:solidFill>
                <a:srgbClr val="000000"/>
              </a:solidFill>
            </a:endParaRPr>
          </a:p>
          <a:p>
            <a:pPr algn="ctr"/>
            <a:r>
              <a:rPr lang="en-US" sz="2400" dirty="0" smtClean="0">
                <a:solidFill>
                  <a:srgbClr val="000000"/>
                </a:solidFill>
              </a:rPr>
              <a:t> Next Eat Smart, Move More Partner Meeting</a:t>
            </a:r>
          </a:p>
          <a:p>
            <a:pPr lvl="1" algn="ctr"/>
            <a:endParaRPr lang="en-US" sz="2000" dirty="0" smtClean="0">
              <a:solidFill>
                <a:srgbClr val="000000"/>
              </a:solidFill>
            </a:endParaRPr>
          </a:p>
          <a:p>
            <a:pPr lvl="1" algn="ctr"/>
            <a:r>
              <a:rPr lang="en-US" sz="2000" dirty="0" smtClean="0">
                <a:solidFill>
                  <a:srgbClr val="000000"/>
                </a:solidFill>
              </a:rPr>
              <a:t>Thursday, December 2</a:t>
            </a:r>
          </a:p>
          <a:p>
            <a:pPr lvl="1" algn="ctr"/>
            <a:r>
              <a:rPr lang="en-US" sz="2000" dirty="0" smtClean="0">
                <a:solidFill>
                  <a:srgbClr val="000000"/>
                </a:solidFill>
              </a:rPr>
              <a:t>1:00-2:30 pm</a:t>
            </a:r>
          </a:p>
          <a:p>
            <a:pPr lvl="1" algn="ctr"/>
            <a:r>
              <a:rPr lang="en-US" sz="2000" dirty="0" smtClean="0">
                <a:solidFill>
                  <a:srgbClr val="000000"/>
                </a:solidFill>
              </a:rPr>
              <a:t>Topic: Move More and Sit Less</a:t>
            </a:r>
          </a:p>
          <a:p>
            <a:pPr lvl="1" algn="ctr"/>
            <a:endParaRPr lang="en-US" sz="2000" dirty="0">
              <a:solidFill>
                <a:srgbClr val="000000"/>
              </a:solidFill>
            </a:endParaRPr>
          </a:p>
          <a:p>
            <a:pPr lvl="1" algn="ctr"/>
            <a:endParaRPr lang="en-US" sz="2000" dirty="0" smtClean="0">
              <a:solidFill>
                <a:srgbClr val="000000"/>
              </a:solidFill>
            </a:endParaRPr>
          </a:p>
          <a:p>
            <a:pPr marL="742950" lvl="1" indent="-285750" algn="ctr">
              <a:buFont typeface="Arial" panose="020B0604020202020204" pitchFamily="34" charset="0"/>
              <a:buChar char="•"/>
            </a:pPr>
            <a:endParaRPr lang="en-US" sz="2400" dirty="0" smtClean="0"/>
          </a:p>
          <a:p>
            <a:pPr algn="ctr"/>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81074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0">
      <a:dk1>
        <a:srgbClr val="000000"/>
      </a:dk1>
      <a:lt1>
        <a:srgbClr val="FFFFFF"/>
      </a:lt1>
      <a:dk2>
        <a:srgbClr val="9BCD65"/>
      </a:dk2>
      <a:lt2>
        <a:srgbClr val="FFEB95"/>
      </a:lt2>
      <a:accent1>
        <a:srgbClr val="007DC5"/>
      </a:accent1>
      <a:accent2>
        <a:srgbClr val="E30019"/>
      </a:accent2>
      <a:accent3>
        <a:srgbClr val="5C2C91"/>
      </a:accent3>
      <a:accent4>
        <a:srgbClr val="FF4D00"/>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1433</TotalTime>
  <Words>719</Words>
  <Application>Microsoft Office PowerPoint</Application>
  <PresentationFormat>On-screen Show (16:9)</PresentationFormat>
  <Paragraphs>67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 Sanders</dc:creator>
  <cp:lastModifiedBy>Honeycutt, Ashley</cp:lastModifiedBy>
  <cp:revision>167</cp:revision>
  <cp:lastPrinted>2020-09-10T02:15:45Z</cp:lastPrinted>
  <dcterms:created xsi:type="dcterms:W3CDTF">2019-04-25T18:43:28Z</dcterms:created>
  <dcterms:modified xsi:type="dcterms:W3CDTF">2021-07-22T18:58:03Z</dcterms:modified>
</cp:coreProperties>
</file>