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7" r:id="rId2"/>
    <p:sldId id="287" r:id="rId3"/>
    <p:sldId id="280" r:id="rId4"/>
    <p:sldId id="301" r:id="rId5"/>
    <p:sldId id="308" r:id="rId6"/>
    <p:sldId id="303" r:id="rId7"/>
    <p:sldId id="309" r:id="rId8"/>
    <p:sldId id="304" r:id="rId9"/>
    <p:sldId id="306" r:id="rId10"/>
    <p:sldId id="307" r:id="rId11"/>
    <p:sldId id="313" r:id="rId12"/>
    <p:sldId id="267" r:id="rId13"/>
    <p:sldId id="268" r:id="rId14"/>
    <p:sldId id="269" r:id="rId15"/>
    <p:sldId id="270" r:id="rId16"/>
    <p:sldId id="288" r:id="rId17"/>
    <p:sldId id="271" r:id="rId18"/>
    <p:sldId id="297" r:id="rId19"/>
    <p:sldId id="315" r:id="rId20"/>
    <p:sldId id="320" r:id="rId21"/>
    <p:sldId id="326" r:id="rId22"/>
    <p:sldId id="318" r:id="rId23"/>
    <p:sldId id="317" r:id="rId24"/>
    <p:sldId id="321" r:id="rId25"/>
    <p:sldId id="322" r:id="rId26"/>
    <p:sldId id="294"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CA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82846" autoAdjust="0"/>
  </p:normalViewPr>
  <p:slideViewPr>
    <p:cSldViewPr>
      <p:cViewPr>
        <p:scale>
          <a:sx n="100" d="100"/>
          <a:sy n="100" d="100"/>
        </p:scale>
        <p:origin x="-1866" y="-2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148183-8DC6-4B19-B184-F3E5E3ABA46B}" type="datetimeFigureOut">
              <a:rPr lang="en-US" smtClean="0"/>
              <a:pPr/>
              <a:t>1/22/2013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350B78-288C-4559-A859-74F92A7264A3}" type="slidenum">
              <a:rPr lang="en-US" smtClean="0"/>
              <a:pPr/>
              <a:t>‹#›</a:t>
            </a:fld>
            <a:endParaRPr lang="en-US"/>
          </a:p>
        </p:txBody>
      </p:sp>
    </p:spTree>
    <p:extLst>
      <p:ext uri="{BB962C8B-B14F-4D97-AF65-F5344CB8AC3E}">
        <p14:creationId xmlns:p14="http://schemas.microsoft.com/office/powerpoint/2010/main" val="34859332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smtClean="0"/>
              <a:t>. </a:t>
            </a:r>
            <a:endParaRPr lang="en-US" dirty="0"/>
          </a:p>
        </p:txBody>
      </p:sp>
      <p:sp>
        <p:nvSpPr>
          <p:cNvPr id="4" name="Slide Number Placeholder 3"/>
          <p:cNvSpPr>
            <a:spLocks noGrp="1"/>
          </p:cNvSpPr>
          <p:nvPr>
            <p:ph type="sldNum" sz="quarter" idx="10"/>
          </p:nvPr>
        </p:nvSpPr>
        <p:spPr/>
        <p:txBody>
          <a:bodyPr/>
          <a:lstStyle/>
          <a:p>
            <a:fld id="{408FE2CE-C9FB-4961-ACC6-A561C05C9EE4}"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326702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a:t>plan:</a:t>
            </a:r>
          </a:p>
          <a:p>
            <a:endParaRPr lang="en-US" dirty="0"/>
          </a:p>
          <a:p>
            <a:pPr marL="285734" indent="-285734">
              <a:buFont typeface="Arial" pitchFamily="34" charset="0"/>
              <a:buChar char="•"/>
            </a:pPr>
            <a:r>
              <a:rPr lang="en-US" dirty="0"/>
              <a:t>Aligns with Healthy North Carolina 2020 </a:t>
            </a:r>
            <a:r>
              <a:rPr lang="en-US" dirty="0" smtClean="0"/>
              <a:t>objectives</a:t>
            </a:r>
            <a:endParaRPr lang="en-US" dirty="0"/>
          </a:p>
          <a:p>
            <a:endParaRPr lang="en-US" dirty="0"/>
          </a:p>
          <a:p>
            <a:pPr marL="285734" indent="-285734">
              <a:buFont typeface="Arial" pitchFamily="34" charset="0"/>
              <a:buChar char="•"/>
            </a:pPr>
            <a:r>
              <a:rPr lang="en-US" dirty="0"/>
              <a:t>Is based on the most recent evidence base of what works for obesity prevention</a:t>
            </a:r>
          </a:p>
          <a:p>
            <a:endParaRPr lang="en-US" dirty="0"/>
          </a:p>
          <a:p>
            <a:pPr marL="285734" indent="-285734">
              <a:buFont typeface="Arial" pitchFamily="34" charset="0"/>
              <a:buChar char="•"/>
            </a:pPr>
            <a:r>
              <a:rPr lang="en-US" dirty="0"/>
              <a:t>Incorporates recommendations from the Eat Smart, Move More NC Policy Strategy Platform</a:t>
            </a:r>
          </a:p>
          <a:p>
            <a:endParaRPr lang="en-US" dirty="0"/>
          </a:p>
          <a:p>
            <a:pPr marL="285734" indent="-285734">
              <a:buFont typeface="Arial" pitchFamily="34" charset="0"/>
              <a:buChar char="•"/>
            </a:pPr>
            <a:r>
              <a:rPr lang="en-US" dirty="0"/>
              <a:t>Is based on feedback from professionals across the state collected through the on-line survey, planning team and expert review </a:t>
            </a:r>
          </a:p>
          <a:p>
            <a:endParaRPr lang="en-US" b="1" dirty="0" smtClean="0"/>
          </a:p>
        </p:txBody>
      </p:sp>
      <p:sp>
        <p:nvSpPr>
          <p:cNvPr id="4" name="Slide Number Placeholder 3"/>
          <p:cNvSpPr>
            <a:spLocks noGrp="1"/>
          </p:cNvSpPr>
          <p:nvPr>
            <p:ph type="sldNum" sz="quarter" idx="10"/>
          </p:nvPr>
        </p:nvSpPr>
        <p:spPr/>
        <p:txBody>
          <a:bodyPr/>
          <a:lstStyle/>
          <a:p>
            <a:fld id="{408FE2CE-C9FB-4961-ACC6-A561C05C9EE4}"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078623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The</a:t>
            </a:r>
            <a:r>
              <a:rPr lang="en-US" baseline="0" dirty="0" smtClean="0"/>
              <a:t> Plan is intended for a broad audience – for professionals working in </a:t>
            </a:r>
            <a:r>
              <a:rPr lang="en-US" dirty="0" smtClean="0"/>
              <a:t>in any of the following settings who want to promote health and prevent obesity:</a:t>
            </a:r>
          </a:p>
          <a:p>
            <a:r>
              <a:rPr lang="en-US" dirty="0" smtClean="0"/>
              <a:t>Health care</a:t>
            </a:r>
          </a:p>
          <a:p>
            <a:r>
              <a:rPr lang="en-US" dirty="0" smtClean="0"/>
              <a:t>Child care</a:t>
            </a:r>
          </a:p>
          <a:p>
            <a:r>
              <a:rPr lang="en-US" dirty="0" smtClean="0"/>
              <a:t>Schools</a:t>
            </a:r>
          </a:p>
          <a:p>
            <a:r>
              <a:rPr lang="en-US" dirty="0" smtClean="0"/>
              <a:t>Colleges and universities</a:t>
            </a:r>
          </a:p>
          <a:p>
            <a:r>
              <a:rPr lang="en-US" dirty="0" smtClean="0"/>
              <a:t>Work sites</a:t>
            </a:r>
          </a:p>
          <a:p>
            <a:r>
              <a:rPr lang="en-US" dirty="0" smtClean="0"/>
              <a:t>Faith-based organizations and other community organizations</a:t>
            </a:r>
          </a:p>
          <a:p>
            <a:r>
              <a:rPr lang="en-US" dirty="0" smtClean="0"/>
              <a:t>Local government</a:t>
            </a:r>
          </a:p>
          <a:p>
            <a:r>
              <a:rPr lang="en-US" dirty="0" smtClean="0"/>
              <a:t>Food and beverage industry</a:t>
            </a:r>
          </a:p>
          <a:p>
            <a:endParaRPr lang="en-US" dirty="0"/>
          </a:p>
        </p:txBody>
      </p:sp>
      <p:sp>
        <p:nvSpPr>
          <p:cNvPr id="4" name="Slide Number Placeholder 3"/>
          <p:cNvSpPr>
            <a:spLocks noGrp="1"/>
          </p:cNvSpPr>
          <p:nvPr>
            <p:ph type="sldNum" sz="quarter" idx="10"/>
          </p:nvPr>
        </p:nvSpPr>
        <p:spPr/>
        <p:txBody>
          <a:bodyPr/>
          <a:lstStyle/>
          <a:p>
            <a:fld id="{C6350B78-288C-4559-A859-74F92A7264A3}" type="slidenum">
              <a:rPr lang="en-US" smtClean="0"/>
              <a:pPr/>
              <a:t>11</a:t>
            </a:fld>
            <a:endParaRPr lang="en-US"/>
          </a:p>
        </p:txBody>
      </p:sp>
    </p:spTree>
    <p:extLst>
      <p:ext uri="{BB962C8B-B14F-4D97-AF65-F5344CB8AC3E}">
        <p14:creationId xmlns:p14="http://schemas.microsoft.com/office/powerpoint/2010/main" val="3195535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a:t>
            </a:r>
            <a:r>
              <a:rPr lang="en-US" baseline="0" dirty="0" smtClean="0"/>
              <a:t> outlines the problem of obesity and the cost.</a:t>
            </a:r>
            <a:endParaRPr lang="en-US" dirty="0"/>
          </a:p>
        </p:txBody>
      </p:sp>
      <p:sp>
        <p:nvSpPr>
          <p:cNvPr id="4" name="Slide Number Placeholder 3"/>
          <p:cNvSpPr>
            <a:spLocks noGrp="1"/>
          </p:cNvSpPr>
          <p:nvPr>
            <p:ph type="sldNum" sz="quarter" idx="10"/>
          </p:nvPr>
        </p:nvSpPr>
        <p:spPr/>
        <p:txBody>
          <a:bodyPr/>
          <a:lstStyle/>
          <a:p>
            <a:fld id="{408FE2CE-C9FB-4961-ACC6-A561C05C9EE4}"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2780322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explains</a:t>
            </a:r>
            <a:r>
              <a:rPr lang="en-US" baseline="0" dirty="0" smtClean="0"/>
              <a:t> the core behaviors for obesity prevention.</a:t>
            </a:r>
            <a:endParaRPr lang="en-US" dirty="0"/>
          </a:p>
        </p:txBody>
      </p:sp>
      <p:sp>
        <p:nvSpPr>
          <p:cNvPr id="4" name="Slide Number Placeholder 3"/>
          <p:cNvSpPr>
            <a:spLocks noGrp="1"/>
          </p:cNvSpPr>
          <p:nvPr>
            <p:ph type="sldNum" sz="quarter" idx="10"/>
          </p:nvPr>
        </p:nvSpPr>
        <p:spPr/>
        <p:txBody>
          <a:bodyPr/>
          <a:lstStyle/>
          <a:p>
            <a:fld id="{408FE2CE-C9FB-4961-ACC6-A561C05C9EE4}"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2801294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 uses</a:t>
            </a:r>
            <a:r>
              <a:rPr lang="en-US" baseline="0" dirty="0" smtClean="0"/>
              <a:t> a new graphic to summarize the change that is needed… a shift from our current environment to one that makes the healthy choice the easy choice.</a:t>
            </a:r>
            <a:endParaRPr lang="en-US" dirty="0"/>
          </a:p>
        </p:txBody>
      </p:sp>
      <p:sp>
        <p:nvSpPr>
          <p:cNvPr id="4" name="Slide Number Placeholder 3"/>
          <p:cNvSpPr>
            <a:spLocks noGrp="1"/>
          </p:cNvSpPr>
          <p:nvPr>
            <p:ph type="sldNum" sz="quarter" idx="10"/>
          </p:nvPr>
        </p:nvSpPr>
        <p:spPr/>
        <p:txBody>
          <a:bodyPr/>
          <a:lstStyle/>
          <a:p>
            <a:fld id="{408FE2CE-C9FB-4961-ACC6-A561C05C9EE4}"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25478031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a:t>
            </a:r>
            <a:r>
              <a:rPr lang="en-US" baseline="0" dirty="0" smtClean="0"/>
              <a:t> includes obesity prevention strategies, based on the best available evidence, for partners across the state to implement.</a:t>
            </a:r>
            <a:endParaRPr lang="en-US" dirty="0"/>
          </a:p>
        </p:txBody>
      </p:sp>
      <p:sp>
        <p:nvSpPr>
          <p:cNvPr id="4" name="Slide Number Placeholder 3"/>
          <p:cNvSpPr>
            <a:spLocks noGrp="1"/>
          </p:cNvSpPr>
          <p:nvPr>
            <p:ph type="sldNum" sz="quarter" idx="10"/>
          </p:nvPr>
        </p:nvSpPr>
        <p:spPr/>
        <p:txBody>
          <a:bodyPr/>
          <a:lstStyle/>
          <a:p>
            <a:fld id="{408FE2CE-C9FB-4961-ACC6-A561C05C9EE4}"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64771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strategies are organized by setting</a:t>
            </a:r>
            <a:r>
              <a:rPr lang="en-US" baseline="0" dirty="0" smtClean="0"/>
              <a:t> to make it easy for a reader to quickly find those that are more relevant.</a:t>
            </a:r>
            <a:endParaRPr lang="en-US" dirty="0"/>
          </a:p>
        </p:txBody>
      </p:sp>
      <p:sp>
        <p:nvSpPr>
          <p:cNvPr id="4" name="Slide Number Placeholder 3"/>
          <p:cNvSpPr>
            <a:spLocks noGrp="1"/>
          </p:cNvSpPr>
          <p:nvPr>
            <p:ph type="sldNum" sz="quarter" idx="10"/>
          </p:nvPr>
        </p:nvSpPr>
        <p:spPr/>
        <p:txBody>
          <a:bodyPr/>
          <a:lstStyle/>
          <a:p>
            <a:fld id="{C6350B78-288C-4559-A859-74F92A7264A3}" type="slidenum">
              <a:rPr lang="en-US" smtClean="0"/>
              <a:pPr/>
              <a:t>16</a:t>
            </a:fld>
            <a:endParaRPr lang="en-US"/>
          </a:p>
        </p:txBody>
      </p:sp>
    </p:spTree>
    <p:extLst>
      <p:ext uri="{BB962C8B-B14F-4D97-AF65-F5344CB8AC3E}">
        <p14:creationId xmlns:p14="http://schemas.microsoft.com/office/powerpoint/2010/main" val="33668521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 includes</a:t>
            </a:r>
            <a:r>
              <a:rPr lang="en-US" baseline="0" dirty="0" smtClean="0"/>
              <a:t> specific, measureable objectives on places and practices, healthy behaviors and weight status. </a:t>
            </a:r>
          </a:p>
          <a:p>
            <a:endParaRPr lang="en-US" dirty="0" smtClean="0"/>
          </a:p>
        </p:txBody>
      </p:sp>
      <p:sp>
        <p:nvSpPr>
          <p:cNvPr id="4" name="Slide Number Placeholder 3"/>
          <p:cNvSpPr>
            <a:spLocks noGrp="1"/>
          </p:cNvSpPr>
          <p:nvPr>
            <p:ph type="sldNum" sz="quarter" idx="10"/>
          </p:nvPr>
        </p:nvSpPr>
        <p:spPr/>
        <p:txBody>
          <a:bodyPr/>
          <a:lstStyle/>
          <a:p>
            <a:fld id="{408FE2CE-C9FB-4961-ACC6-A561C05C9EE4}"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1116782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plan will be publically released on January 24</a:t>
            </a:r>
            <a:r>
              <a:rPr lang="en-US" baseline="30000" dirty="0" smtClean="0"/>
              <a:t>th</a:t>
            </a:r>
            <a:r>
              <a:rPr lang="en-US" dirty="0" smtClean="0"/>
              <a:t> at the State Health Director’s Conference.</a:t>
            </a:r>
            <a:r>
              <a:rPr lang="en-US" baseline="0" dirty="0" smtClean="0"/>
              <a:t> There will be a session from  4:00 – 5:00 p.m. at the conference specifically on the Plan.  All conference participants will receive a hard copy of the Plan. However, the Plan will be largely web based and will be available on the Eat Smart, Move More NC Web site on January 24</a:t>
            </a:r>
            <a:r>
              <a:rPr lang="en-US" baseline="30000" dirty="0" smtClean="0"/>
              <a:t>th</a:t>
            </a:r>
            <a:r>
              <a:rPr lang="en-US" baseline="0" dirty="0" smtClean="0"/>
              <a:t> for download.  Once you go to the site, you can click on “NC’s Plan” to download the Plan. There is a high and low resolution copy of the Plan on the site.  The High resolution can be used for professional copies and the low resolution is printer-friendly. </a:t>
            </a:r>
            <a:endParaRPr lang="en-US" dirty="0"/>
          </a:p>
        </p:txBody>
      </p:sp>
      <p:sp>
        <p:nvSpPr>
          <p:cNvPr id="4" name="Slide Number Placeholder 3"/>
          <p:cNvSpPr>
            <a:spLocks noGrp="1"/>
          </p:cNvSpPr>
          <p:nvPr>
            <p:ph type="sldNum" sz="quarter" idx="10"/>
          </p:nvPr>
        </p:nvSpPr>
        <p:spPr/>
        <p:txBody>
          <a:bodyPr/>
          <a:lstStyle/>
          <a:p>
            <a:fld id="{C6350B78-288C-4559-A859-74F92A7264A3}" type="slidenum">
              <a:rPr lang="en-US" smtClean="0"/>
              <a:pPr/>
              <a:t>18</a:t>
            </a:fld>
            <a:endParaRPr lang="en-US"/>
          </a:p>
        </p:txBody>
      </p:sp>
    </p:spTree>
    <p:extLst>
      <p:ext uri="{BB962C8B-B14F-4D97-AF65-F5344CB8AC3E}">
        <p14:creationId xmlns:p14="http://schemas.microsoft.com/office/powerpoint/2010/main" val="3253326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Aside</a:t>
            </a:r>
            <a:r>
              <a:rPr lang="en-US" baseline="0" dirty="0" smtClean="0"/>
              <a:t> from the session at the State Health Director’s Conference, we will send out a press release statewide and are promoting a documentary, called Health Crisis in Carolina: Real Families, Real Struggles, Real Solutions. </a:t>
            </a:r>
          </a:p>
          <a:p>
            <a:endParaRPr lang="en-US" baseline="0" dirty="0" smtClean="0"/>
          </a:p>
          <a:p>
            <a:r>
              <a:rPr lang="en-US" baseline="0" dirty="0" smtClean="0"/>
              <a:t>The documentary highlights the need for making healthy eating and physical activity easier in North Carolina. The documentary air on UNC-TV on Sunday, February 3, 2012 at 1 p.m. </a:t>
            </a:r>
            <a:r>
              <a:rPr lang="en-US" sz="1200" kern="1200" dirty="0" smtClean="0">
                <a:solidFill>
                  <a:schemeClr val="tx1"/>
                </a:solidFill>
                <a:effectLst/>
                <a:latin typeface="+mn-lt"/>
                <a:ea typeface="+mn-ea"/>
                <a:cs typeface="+mn-cs"/>
              </a:rPr>
              <a:t>The series follows three North Carolina families as they learn about how where they live, learn, work, play and pray has on their lifestyle choices. </a:t>
            </a:r>
          </a:p>
          <a:p>
            <a:endParaRPr lang="en-US" dirty="0" smtClean="0"/>
          </a:p>
          <a:p>
            <a:r>
              <a:rPr lang="en-US" dirty="0" smtClean="0"/>
              <a:t>To help you learn more about</a:t>
            </a:r>
            <a:r>
              <a:rPr lang="en-US" baseline="0" dirty="0" smtClean="0"/>
              <a:t> this series, here is a short clip.  We will also make this available on the Eat Smart, Move More NC Web site. </a:t>
            </a:r>
          </a:p>
          <a:p>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07AAD222-E6F9-4F07-8B4A-593F6214ADCD}" type="slidenum">
              <a:rPr lang="en-US" smtClean="0"/>
              <a:pPr/>
              <a:t>19</a:t>
            </a:fld>
            <a:endParaRPr lang="en-US"/>
          </a:p>
        </p:txBody>
      </p:sp>
    </p:spTree>
    <p:extLst>
      <p:ext uri="{BB962C8B-B14F-4D97-AF65-F5344CB8AC3E}">
        <p14:creationId xmlns:p14="http://schemas.microsoft.com/office/powerpoint/2010/main" val="17150490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purpose</a:t>
            </a:r>
            <a:r>
              <a:rPr lang="en-US" baseline="0" dirty="0" smtClean="0"/>
              <a:t> of this presentation </a:t>
            </a:r>
            <a:r>
              <a:rPr lang="en-US" dirty="0" smtClean="0"/>
              <a:t>is to share</a:t>
            </a:r>
            <a:r>
              <a:rPr lang="en-US" baseline="0" dirty="0" smtClean="0"/>
              <a:t> information with you </a:t>
            </a:r>
            <a:r>
              <a:rPr lang="en-US" dirty="0" smtClean="0"/>
              <a:t>about</a:t>
            </a:r>
            <a:r>
              <a:rPr lang="en-US" baseline="0" dirty="0" smtClean="0"/>
              <a:t> the upcoming release of North Carolina’s new Obesity Prevention Plan titled </a:t>
            </a:r>
            <a:r>
              <a:rPr lang="en-US" i="1" dirty="0"/>
              <a:t>North Carolina's Plan to Address Obesity: Healthy Weight and Healthy Communities</a:t>
            </a:r>
            <a:r>
              <a:rPr lang="en-US" dirty="0"/>
              <a:t> </a:t>
            </a:r>
            <a:r>
              <a:rPr lang="en-US" i="1" dirty="0"/>
              <a:t>2013-2020 </a:t>
            </a:r>
            <a:r>
              <a:rPr lang="en-US" i="1" baseline="0" dirty="0" smtClean="0"/>
              <a:t> </a:t>
            </a:r>
            <a:r>
              <a:rPr lang="en-US" i="0" baseline="0" dirty="0" smtClean="0"/>
              <a:t>will be released on January 24</a:t>
            </a:r>
            <a:r>
              <a:rPr lang="en-US" i="0" baseline="30000" dirty="0" smtClean="0"/>
              <a:t>th</a:t>
            </a:r>
            <a:r>
              <a:rPr lang="en-US" i="0" baseline="0" dirty="0" smtClean="0"/>
              <a:t>. </a:t>
            </a:r>
            <a:endParaRPr lang="en-US" dirty="0"/>
          </a:p>
          <a:p>
            <a:pPr defTabSz="914350">
              <a:defRPr/>
            </a:pPr>
            <a:endParaRPr lang="en-US" i="1" dirty="0"/>
          </a:p>
          <a:p>
            <a:endParaRPr lang="en-US" dirty="0"/>
          </a:p>
        </p:txBody>
      </p:sp>
      <p:sp>
        <p:nvSpPr>
          <p:cNvPr id="4" name="Slide Number Placeholder 3"/>
          <p:cNvSpPr>
            <a:spLocks noGrp="1"/>
          </p:cNvSpPr>
          <p:nvPr>
            <p:ph type="sldNum" sz="quarter" idx="10"/>
          </p:nvPr>
        </p:nvSpPr>
        <p:spPr/>
        <p:txBody>
          <a:bodyPr/>
          <a:lstStyle/>
          <a:p>
            <a:fld id="{408FE2CE-C9FB-4961-ACC6-A561C05C9EE4}"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1045374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encourage you to promote</a:t>
            </a:r>
            <a:r>
              <a:rPr lang="en-US" baseline="0" dirty="0" smtClean="0"/>
              <a:t> the Plan in your community. </a:t>
            </a:r>
            <a:r>
              <a:rPr lang="en-US" dirty="0" smtClean="0"/>
              <a:t>Share copies of the Plan with partners who may not be aware of the Plan and how their work aligns with it. Encourage</a:t>
            </a:r>
            <a:r>
              <a:rPr lang="en-US" baseline="0" dirty="0" smtClean="0"/>
              <a:t> them to use the Plan as a guide. As we mentioned earlier, th</a:t>
            </a:r>
            <a:r>
              <a:rPr lang="en-US" dirty="0" smtClean="0">
                <a:solidFill>
                  <a:prstClr val="black"/>
                </a:solidFill>
              </a:rPr>
              <a:t>e goal when</a:t>
            </a:r>
            <a:r>
              <a:rPr lang="en-US" baseline="0" dirty="0" smtClean="0">
                <a:solidFill>
                  <a:prstClr val="black"/>
                </a:solidFill>
              </a:rPr>
              <a:t> creating this plan was</a:t>
            </a:r>
            <a:r>
              <a:rPr lang="en-US" dirty="0" smtClean="0">
                <a:solidFill>
                  <a:prstClr val="black"/>
                </a:solidFill>
              </a:rPr>
              <a:t> to have </a:t>
            </a:r>
            <a:r>
              <a:rPr lang="en-US" b="1" dirty="0" smtClean="0">
                <a:solidFill>
                  <a:prstClr val="black"/>
                </a:solidFill>
              </a:rPr>
              <a:t>one</a:t>
            </a:r>
            <a:r>
              <a:rPr lang="en-US" dirty="0" smtClean="0">
                <a:solidFill>
                  <a:prstClr val="black"/>
                </a:solidFill>
              </a:rPr>
              <a:t> plan that guides the obesity prevention efforts of </a:t>
            </a:r>
            <a:r>
              <a:rPr lang="en-US" b="1" dirty="0" smtClean="0">
                <a:solidFill>
                  <a:prstClr val="black"/>
                </a:solidFill>
              </a:rPr>
              <a:t>all</a:t>
            </a:r>
            <a:r>
              <a:rPr lang="en-US" dirty="0" smtClean="0">
                <a:solidFill>
                  <a:prstClr val="black"/>
                </a:solidFill>
              </a:rPr>
              <a:t> professionals across North Carolina. </a:t>
            </a:r>
            <a:endParaRPr lang="en-US" dirty="0" smtClean="0"/>
          </a:p>
          <a:p>
            <a:endParaRPr lang="en-US" dirty="0"/>
          </a:p>
        </p:txBody>
      </p:sp>
      <p:sp>
        <p:nvSpPr>
          <p:cNvPr id="4" name="Slide Number Placeholder 3"/>
          <p:cNvSpPr>
            <a:spLocks noGrp="1"/>
          </p:cNvSpPr>
          <p:nvPr>
            <p:ph type="sldNum" sz="quarter" idx="10"/>
          </p:nvPr>
        </p:nvSpPr>
        <p:spPr/>
        <p:txBody>
          <a:bodyPr/>
          <a:lstStyle/>
          <a:p>
            <a:fld id="{07AAD222-E6F9-4F07-8B4A-593F6214ADCD}" type="slidenum">
              <a:rPr lang="en-US" smtClean="0"/>
              <a:pPr/>
              <a:t>20</a:t>
            </a:fld>
            <a:endParaRPr lang="en-US"/>
          </a:p>
        </p:txBody>
      </p:sp>
    </p:spTree>
    <p:extLst>
      <p:ext uri="{BB962C8B-B14F-4D97-AF65-F5344CB8AC3E}">
        <p14:creationId xmlns:p14="http://schemas.microsoft.com/office/powerpoint/2010/main" val="34182968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Here are some specific ways to promote the Plan in your community. </a:t>
            </a:r>
          </a:p>
          <a:p>
            <a:pPr marL="628650" lvl="1" indent="-171450">
              <a:buFont typeface="Arial" pitchFamily="34" charset="0"/>
              <a:buChar char="•"/>
            </a:pPr>
            <a:r>
              <a:rPr lang="en-US" dirty="0" smtClean="0"/>
              <a:t>Link to the Plan on your organization’s/coalition’s Web site.</a:t>
            </a:r>
          </a:p>
          <a:p>
            <a:pPr marL="628650" lvl="1" indent="-171450">
              <a:buFont typeface="Arial" pitchFamily="34" charset="0"/>
              <a:buChar char="•"/>
            </a:pPr>
            <a:r>
              <a:rPr lang="en-US" dirty="0" smtClean="0"/>
              <a:t>Send out a press release about the Plan.</a:t>
            </a:r>
          </a:p>
          <a:p>
            <a:pPr marL="628650" lvl="1" indent="-171450">
              <a:buFont typeface="Arial" pitchFamily="34" charset="0"/>
              <a:buChar char="•"/>
            </a:pPr>
            <a:r>
              <a:rPr lang="en-US" dirty="0" smtClean="0"/>
              <a:t>Include information about the Plan in newsletters.</a:t>
            </a:r>
          </a:p>
          <a:p>
            <a:pPr marL="628650" lvl="1" indent="-171450">
              <a:buFont typeface="Arial" pitchFamily="34" charset="0"/>
              <a:buChar char="•"/>
            </a:pPr>
            <a:r>
              <a:rPr lang="en-US" dirty="0" smtClean="0"/>
              <a:t>Share the Plan on social media.</a:t>
            </a:r>
          </a:p>
          <a:p>
            <a:pPr marL="628650" lvl="1" indent="-171450">
              <a:buFont typeface="Arial" pitchFamily="34" charset="0"/>
              <a:buChar char="•"/>
            </a:pPr>
            <a:r>
              <a:rPr lang="en-US" dirty="0" smtClean="0"/>
              <a:t>Promote the </a:t>
            </a:r>
            <a:r>
              <a:rPr lang="en-US" i="1" dirty="0" smtClean="0"/>
              <a:t>Health Crisis in the Carolina </a:t>
            </a:r>
            <a:r>
              <a:rPr lang="en-US" dirty="0" smtClean="0"/>
              <a:t>documentary in your community.</a:t>
            </a:r>
          </a:p>
          <a:p>
            <a:endParaRPr lang="en-US" baseline="0" dirty="0" smtClean="0"/>
          </a:p>
        </p:txBody>
      </p:sp>
      <p:sp>
        <p:nvSpPr>
          <p:cNvPr id="4" name="Slide Number Placeholder 3"/>
          <p:cNvSpPr>
            <a:spLocks noGrp="1"/>
          </p:cNvSpPr>
          <p:nvPr>
            <p:ph type="sldNum" sz="quarter" idx="10"/>
          </p:nvPr>
        </p:nvSpPr>
        <p:spPr/>
        <p:txBody>
          <a:bodyPr/>
          <a:lstStyle/>
          <a:p>
            <a:fld id="{C6350B78-288C-4559-A859-74F92A7264A3}" type="slidenum">
              <a:rPr lang="en-US" smtClean="0"/>
              <a:pPr/>
              <a:t>21</a:t>
            </a:fld>
            <a:endParaRPr lang="en-US"/>
          </a:p>
        </p:txBody>
      </p:sp>
    </p:spTree>
    <p:extLst>
      <p:ext uri="{BB962C8B-B14F-4D97-AF65-F5344CB8AC3E}">
        <p14:creationId xmlns:p14="http://schemas.microsoft.com/office/powerpoint/2010/main" val="38649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a:t>
            </a:r>
            <a:r>
              <a:rPr lang="en-US" baseline="0" dirty="0" smtClean="0"/>
              <a:t> partners hear about the Plan, it is our hope that they will follow these simple steps. The first step is to d</a:t>
            </a:r>
            <a:r>
              <a:rPr lang="en-US" dirty="0" smtClean="0"/>
              <a:t>etermine what strategies from the Plan their organization or</a:t>
            </a:r>
            <a:r>
              <a:rPr lang="en-US" baseline="0" dirty="0" smtClean="0"/>
              <a:t> coalition</a:t>
            </a:r>
            <a:r>
              <a:rPr lang="en-US" dirty="0" smtClean="0"/>
              <a:t> will focus on.  This</a:t>
            </a:r>
            <a:r>
              <a:rPr lang="en-US" baseline="0" dirty="0" smtClean="0"/>
              <a:t> might mean scheduling meetings with internal staff or leadership to discuss and make this decision. The next step is to c</a:t>
            </a:r>
            <a:r>
              <a:rPr lang="en-US" dirty="0" smtClean="0"/>
              <a:t>reate a plan for how the organization or coalition</a:t>
            </a:r>
            <a:r>
              <a:rPr lang="en-US" baseline="0" dirty="0" smtClean="0"/>
              <a:t> </a:t>
            </a:r>
            <a:r>
              <a:rPr lang="en-US" dirty="0" smtClean="0"/>
              <a:t>will work on these strategies. Then comes the</a:t>
            </a:r>
            <a:r>
              <a:rPr lang="en-US" baseline="0" dirty="0" smtClean="0"/>
              <a:t> important step of communicating this plan to make sure that everyone is on the same page. Finally, we encourage partners to monitor and share their progress on putting the Plan’s strategies into action.</a:t>
            </a:r>
            <a:endParaRPr lang="en-US" dirty="0" smtClean="0"/>
          </a:p>
        </p:txBody>
      </p:sp>
      <p:sp>
        <p:nvSpPr>
          <p:cNvPr id="4" name="Slide Number Placeholder 3"/>
          <p:cNvSpPr>
            <a:spLocks noGrp="1"/>
          </p:cNvSpPr>
          <p:nvPr>
            <p:ph type="sldNum" sz="quarter" idx="10"/>
          </p:nvPr>
        </p:nvSpPr>
        <p:spPr/>
        <p:txBody>
          <a:bodyPr/>
          <a:lstStyle/>
          <a:p>
            <a:fld id="{C6350B78-288C-4559-A859-74F92A7264A3}"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4856519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Use this as an opportunity to promote, not only the Plan, but the good work that your organizations and your partners are already doing in your community. </a:t>
            </a:r>
            <a:r>
              <a:rPr lang="en-US" dirty="0" smtClean="0"/>
              <a:t>Share the</a:t>
            </a:r>
            <a:r>
              <a:rPr lang="en-US" baseline="0" dirty="0" smtClean="0"/>
              <a:t> story of your obesity prevention work and how it supports the Obesity Prevention Plan. Here are some of the ways that you can share your success:</a:t>
            </a:r>
          </a:p>
          <a:p>
            <a:pPr marL="628650" lvl="1" indent="-171450">
              <a:buFont typeface="Arial" pitchFamily="34" charset="0"/>
              <a:buChar char="•"/>
            </a:pPr>
            <a:r>
              <a:rPr lang="en-US" dirty="0" smtClean="0"/>
              <a:t>Newsletters</a:t>
            </a:r>
          </a:p>
          <a:p>
            <a:pPr marL="628650" lvl="1" indent="-171450">
              <a:buFont typeface="Arial" pitchFamily="34" charset="0"/>
              <a:buChar char="•"/>
            </a:pPr>
            <a:r>
              <a:rPr lang="en-US" dirty="0" smtClean="0"/>
              <a:t>Print materials</a:t>
            </a:r>
          </a:p>
          <a:p>
            <a:pPr marL="628650" lvl="1" indent="-171450">
              <a:buFont typeface="Arial" pitchFamily="34" charset="0"/>
              <a:buChar char="•"/>
            </a:pPr>
            <a:r>
              <a:rPr lang="en-US" dirty="0" smtClean="0"/>
              <a:t>Social media</a:t>
            </a:r>
          </a:p>
          <a:p>
            <a:pPr marL="628650" lvl="1" indent="-171450">
              <a:buFont typeface="Arial" pitchFamily="34" charset="0"/>
              <a:buChar char="•"/>
            </a:pPr>
            <a:r>
              <a:rPr lang="en-US" dirty="0" smtClean="0"/>
              <a:t>Presentations</a:t>
            </a:r>
          </a:p>
          <a:p>
            <a:pPr marL="628650" lvl="1" indent="-171450">
              <a:buFont typeface="Arial" pitchFamily="34" charset="0"/>
              <a:buChar char="•"/>
            </a:pPr>
            <a:r>
              <a:rPr lang="en-US" dirty="0" smtClean="0"/>
              <a:t>Conversations</a:t>
            </a:r>
          </a:p>
          <a:p>
            <a:r>
              <a:rPr lang="en-US" baseline="0" dirty="0" smtClean="0"/>
              <a:t> </a:t>
            </a:r>
            <a:endParaRPr lang="en-US" dirty="0" smtClean="0"/>
          </a:p>
        </p:txBody>
      </p:sp>
      <p:sp>
        <p:nvSpPr>
          <p:cNvPr id="4" name="Slide Number Placeholder 3"/>
          <p:cNvSpPr>
            <a:spLocks noGrp="1"/>
          </p:cNvSpPr>
          <p:nvPr>
            <p:ph type="sldNum" sz="quarter" idx="10"/>
          </p:nvPr>
        </p:nvSpPr>
        <p:spPr/>
        <p:txBody>
          <a:bodyPr/>
          <a:lstStyle/>
          <a:p>
            <a:fld id="{C6350B78-288C-4559-A859-74F92A7264A3}" type="slidenum">
              <a:rPr lang="en-US" smtClean="0"/>
              <a:pPr/>
              <a:t>23</a:t>
            </a:fld>
            <a:endParaRPr lang="en-US"/>
          </a:p>
        </p:txBody>
      </p:sp>
    </p:spTree>
    <p:extLst>
      <p:ext uri="{BB962C8B-B14F-4D97-AF65-F5344CB8AC3E}">
        <p14:creationId xmlns:p14="http://schemas.microsoft.com/office/powerpoint/2010/main" val="386493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a:t>
            </a:r>
            <a:r>
              <a:rPr lang="en-US" baseline="0" dirty="0" smtClean="0"/>
              <a:t> can learn more about the Eat Smart, Move More NC Movement and Leadership Team at www.EatSmartMoveMoreNC.com.</a:t>
            </a:r>
          </a:p>
          <a:p>
            <a:endParaRPr lang="en-US" dirty="0"/>
          </a:p>
        </p:txBody>
      </p:sp>
      <p:sp>
        <p:nvSpPr>
          <p:cNvPr id="4" name="Slide Number Placeholder 3"/>
          <p:cNvSpPr>
            <a:spLocks noGrp="1"/>
          </p:cNvSpPr>
          <p:nvPr>
            <p:ph type="sldNum" sz="quarter" idx="10"/>
          </p:nvPr>
        </p:nvSpPr>
        <p:spPr/>
        <p:txBody>
          <a:bodyPr/>
          <a:lstStyle/>
          <a:p>
            <a:fld id="{07AAD222-E6F9-4F07-8B4A-593F6214ADCD}" type="slidenum">
              <a:rPr lang="en-US" smtClean="0"/>
              <a:pPr/>
              <a:t>24</a:t>
            </a:fld>
            <a:endParaRPr lang="en-US"/>
          </a:p>
        </p:txBody>
      </p:sp>
    </p:spTree>
    <p:extLst>
      <p:ext uri="{BB962C8B-B14F-4D97-AF65-F5344CB8AC3E}">
        <p14:creationId xmlns:p14="http://schemas.microsoft.com/office/powerpoint/2010/main" val="363402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During the presentation, you will learn how the Obesity Prevention Plan was created and the information that is included in the Plan.  You will learn about the public release of the Plan and how to support the release of the Plan in your community.  We will also discuss how you can use the release of the Plan to support your obesity prevention efforts. </a:t>
            </a:r>
          </a:p>
          <a:p>
            <a:endParaRPr lang="en-US" baseline="0" dirty="0" smtClean="0"/>
          </a:p>
        </p:txBody>
      </p:sp>
      <p:sp>
        <p:nvSpPr>
          <p:cNvPr id="4" name="Slide Number Placeholder 3"/>
          <p:cNvSpPr>
            <a:spLocks noGrp="1"/>
          </p:cNvSpPr>
          <p:nvPr>
            <p:ph type="sldNum" sz="quarter" idx="10"/>
          </p:nvPr>
        </p:nvSpPr>
        <p:spPr/>
        <p:txBody>
          <a:bodyPr/>
          <a:lstStyle/>
          <a:p>
            <a:fld id="{C6350B78-288C-4559-A859-74F92A7264A3}" type="slidenum">
              <a:rPr lang="en-US" smtClean="0"/>
              <a:pPr/>
              <a:t>3</a:t>
            </a:fld>
            <a:endParaRPr lang="en-US"/>
          </a:p>
        </p:txBody>
      </p:sp>
    </p:spTree>
    <p:extLst>
      <p:ext uri="{BB962C8B-B14F-4D97-AF65-F5344CB8AC3E}">
        <p14:creationId xmlns:p14="http://schemas.microsoft.com/office/powerpoint/2010/main" val="2243187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a:noFill/>
        </p:spPr>
        <p:txBody>
          <a:bodyPr/>
          <a:lstStyle/>
          <a:p>
            <a:r>
              <a:rPr lang="en-US" dirty="0" smtClean="0">
                <a:latin typeface="Times New Roman" pitchFamily="18" charset="0"/>
              </a:rPr>
              <a:t>Let’s start</a:t>
            </a:r>
            <a:r>
              <a:rPr lang="en-US" baseline="0" dirty="0" smtClean="0">
                <a:latin typeface="Times New Roman" pitchFamily="18" charset="0"/>
              </a:rPr>
              <a:t> with some background.  </a:t>
            </a:r>
            <a:r>
              <a:rPr lang="en-US" dirty="0" smtClean="0">
                <a:latin typeface="Times New Roman" pitchFamily="18" charset="0"/>
              </a:rPr>
              <a:t>The Eat Smart, Move More North Carolina is a movement across our state</a:t>
            </a:r>
            <a:r>
              <a:rPr lang="en-US" baseline="0" dirty="0" smtClean="0">
                <a:latin typeface="Times New Roman" pitchFamily="18" charset="0"/>
              </a:rPr>
              <a:t> to help people eat smart and move more wherever they live, learn, earn, play and pray.  Anyone who works to make healthy eating and physical activity the easy choice for North Carolinians is considered part of this movement. </a:t>
            </a:r>
            <a:endParaRPr lang="en-US" dirty="0" smtClean="0">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Eat Smart, Move More NC movement</a:t>
            </a:r>
            <a:r>
              <a:rPr lang="en-US" baseline="0" dirty="0" smtClean="0"/>
              <a:t> is guided by the ESMM NC Leadership Team.  The Leadership Team is a partnership of organizations who work to increase opportunities for healthy eating and physical activity.   Any organization whose mission aligns with the mission of the Leadership Team is welcome to join.  There are currently over 80 partner organization in the Eat Smart, Move More NC movement. </a:t>
            </a:r>
          </a:p>
          <a:p>
            <a:endParaRPr lang="en-US" baseline="0" dirty="0" smtClean="0"/>
          </a:p>
          <a:p>
            <a:r>
              <a:rPr lang="en-US" baseline="0" dirty="0" smtClean="0"/>
              <a:t>You can learn more about the Eat Smart, Move More NC Leadership Team and movement by visiting the our web site, listed on your screen. If you are interested in becoming a member of the Leadership Team, you can click on the “contact us” page of the web site for more information. </a:t>
            </a:r>
            <a:endParaRPr lang="en-US" dirty="0"/>
          </a:p>
        </p:txBody>
      </p:sp>
      <p:sp>
        <p:nvSpPr>
          <p:cNvPr id="4" name="Slide Number Placeholder 3"/>
          <p:cNvSpPr>
            <a:spLocks noGrp="1"/>
          </p:cNvSpPr>
          <p:nvPr>
            <p:ph type="sldNum" sz="quarter" idx="10"/>
          </p:nvPr>
        </p:nvSpPr>
        <p:spPr/>
        <p:txBody>
          <a:bodyPr/>
          <a:lstStyle/>
          <a:p>
            <a:fld id="{C6350B78-288C-4559-A859-74F92A7264A3}" type="slidenum">
              <a:rPr lang="en-US" smtClean="0"/>
              <a:pPr/>
              <a:t>5</a:t>
            </a:fld>
            <a:endParaRPr lang="en-US"/>
          </a:p>
        </p:txBody>
      </p:sp>
    </p:spTree>
    <p:extLst>
      <p:ext uri="{BB962C8B-B14F-4D97-AF65-F5344CB8AC3E}">
        <p14:creationId xmlns:p14="http://schemas.microsoft.com/office/powerpoint/2010/main" val="4146003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p:txBody>
          <a:bodyPr/>
          <a:lstStyle/>
          <a:p>
            <a:pPr eaLnBrk="1" hangingPunct="1"/>
            <a:r>
              <a:rPr lang="en-US" dirty="0" smtClean="0">
                <a:latin typeface="Times New Roman" pitchFamily="18" charset="0"/>
              </a:rPr>
              <a:t>The Eat Smart, Move More NC Leadership</a:t>
            </a:r>
            <a:r>
              <a:rPr lang="en-US" baseline="0" dirty="0" smtClean="0">
                <a:latin typeface="Times New Roman" pitchFamily="18" charset="0"/>
              </a:rPr>
              <a:t> Team created and released the </a:t>
            </a:r>
            <a:r>
              <a:rPr lang="en-US" dirty="0" smtClean="0">
                <a:latin typeface="Times New Roman" pitchFamily="18" charset="0"/>
              </a:rPr>
              <a:t>first state plan </a:t>
            </a:r>
            <a:r>
              <a:rPr lang="en-US" baseline="0" dirty="0" smtClean="0">
                <a:latin typeface="Times New Roman" pitchFamily="18" charset="0"/>
              </a:rPr>
              <a:t>in 2006.  It p</a:t>
            </a:r>
            <a:r>
              <a:rPr lang="en-US" dirty="0" smtClean="0">
                <a:latin typeface="Times New Roman" pitchFamily="18" charset="0"/>
              </a:rPr>
              <a:t>rovided a unique opportunity for every organization working in obesity prevention to focus on common goals and objectives, and use the same strategies. This plan guided our efforts for </a:t>
            </a:r>
            <a:r>
              <a:rPr lang="en-US" baseline="0" dirty="0" smtClean="0">
                <a:latin typeface="Times New Roman" pitchFamily="18" charset="0"/>
              </a:rPr>
              <a:t>the past five years.  </a:t>
            </a:r>
            <a:endParaRPr lang="en-US" dirty="0" smtClean="0">
              <a:latin typeface="Times New Roman"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spring</a:t>
            </a:r>
            <a:r>
              <a:rPr lang="en-US" baseline="0" dirty="0" smtClean="0"/>
              <a:t> 2013, we will be releasing a final report on the 2007- 2012 Plan. </a:t>
            </a:r>
            <a:r>
              <a:rPr lang="en-US" dirty="0" smtClean="0"/>
              <a:t>The report will provide</a:t>
            </a:r>
            <a:r>
              <a:rPr lang="en-US" baseline="0" dirty="0" smtClean="0"/>
              <a:t> an update on the progress that was made on North Carolina’s Obesity Prevention Plan 2007-2012.  It will include progress on reaching the goals and objectives of the Plan, as well as stories from communities across the state that have put the Plan’s strategies into action. </a:t>
            </a:r>
            <a:endParaRPr lang="en-US" dirty="0"/>
          </a:p>
        </p:txBody>
      </p:sp>
      <p:sp>
        <p:nvSpPr>
          <p:cNvPr id="4" name="Slide Number Placeholder 3"/>
          <p:cNvSpPr>
            <a:spLocks noGrp="1"/>
          </p:cNvSpPr>
          <p:nvPr>
            <p:ph type="sldNum" sz="quarter" idx="10"/>
          </p:nvPr>
        </p:nvSpPr>
        <p:spPr/>
        <p:txBody>
          <a:bodyPr/>
          <a:lstStyle/>
          <a:p>
            <a:fld id="{C6350B78-288C-4559-A859-74F92A7264A3}" type="slidenum">
              <a:rPr lang="en-US" smtClean="0"/>
              <a:pPr/>
              <a:t>7</a:t>
            </a:fld>
            <a:endParaRPr lang="en-US"/>
          </a:p>
        </p:txBody>
      </p:sp>
    </p:spTree>
    <p:extLst>
      <p:ext uri="{BB962C8B-B14F-4D97-AF65-F5344CB8AC3E}">
        <p14:creationId xmlns:p14="http://schemas.microsoft.com/office/powerpoint/2010/main" val="40444605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solidFill>
                  <a:prstClr val="black"/>
                </a:solidFill>
              </a:rPr>
              <a:t>The goal when</a:t>
            </a:r>
            <a:r>
              <a:rPr lang="en-US" baseline="0" dirty="0" smtClean="0">
                <a:solidFill>
                  <a:prstClr val="black"/>
                </a:solidFill>
              </a:rPr>
              <a:t> creating this plan was</a:t>
            </a:r>
            <a:r>
              <a:rPr lang="en-US" dirty="0" smtClean="0">
                <a:solidFill>
                  <a:prstClr val="black"/>
                </a:solidFill>
              </a:rPr>
              <a:t> to have </a:t>
            </a:r>
            <a:r>
              <a:rPr lang="en-US" b="1" dirty="0" smtClean="0">
                <a:solidFill>
                  <a:prstClr val="black"/>
                </a:solidFill>
              </a:rPr>
              <a:t>one</a:t>
            </a:r>
            <a:r>
              <a:rPr lang="en-US" dirty="0" smtClean="0">
                <a:solidFill>
                  <a:prstClr val="black"/>
                </a:solidFill>
              </a:rPr>
              <a:t> plan that guides the obesity prevention efforts of </a:t>
            </a:r>
            <a:r>
              <a:rPr lang="en-US" b="1" dirty="0" smtClean="0">
                <a:solidFill>
                  <a:prstClr val="black"/>
                </a:solidFill>
              </a:rPr>
              <a:t>all</a:t>
            </a:r>
            <a:r>
              <a:rPr lang="en-US" dirty="0" smtClean="0">
                <a:solidFill>
                  <a:prstClr val="black"/>
                </a:solidFill>
              </a:rPr>
              <a:t> professionals across North Carolina. </a:t>
            </a:r>
            <a:r>
              <a:rPr lang="en-US" baseline="0" dirty="0" smtClean="0">
                <a:solidFill>
                  <a:prstClr val="black"/>
                </a:solidFill>
              </a:rPr>
              <a:t>In order to create a Plan that everyone could use, we engaged Leadership Team members in providing feedback throughout the development process. </a:t>
            </a:r>
            <a:endParaRPr lang="en-US" b="1" dirty="0"/>
          </a:p>
        </p:txBody>
      </p:sp>
      <p:sp>
        <p:nvSpPr>
          <p:cNvPr id="4" name="Slide Number Placeholder 3"/>
          <p:cNvSpPr>
            <a:spLocks noGrp="1"/>
          </p:cNvSpPr>
          <p:nvPr>
            <p:ph type="sldNum" sz="quarter" idx="10"/>
          </p:nvPr>
        </p:nvSpPr>
        <p:spPr/>
        <p:txBody>
          <a:bodyPr/>
          <a:lstStyle/>
          <a:p>
            <a:fld id="{C6350B78-288C-4559-A859-74F92A7264A3}" type="slidenum">
              <a:rPr lang="en-US" smtClean="0"/>
              <a:pPr/>
              <a:t>8</a:t>
            </a:fld>
            <a:endParaRPr lang="en-US"/>
          </a:p>
        </p:txBody>
      </p:sp>
    </p:spTree>
    <p:extLst>
      <p:ext uri="{BB962C8B-B14F-4D97-AF65-F5344CB8AC3E}">
        <p14:creationId xmlns:p14="http://schemas.microsoft.com/office/powerpoint/2010/main" val="33382236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smtClean="0">
                <a:solidFill>
                  <a:schemeClr val="tx1"/>
                </a:solidFill>
                <a:latin typeface="+mn-lt"/>
                <a:ea typeface="+mn-ea"/>
                <a:cs typeface="+mn-cs"/>
              </a:rPr>
              <a:t>North Carolina’s Plan to Address Obesity: Healthy Weight and Healthy Communities, 2013-2020  </a:t>
            </a:r>
            <a:r>
              <a:rPr lang="en-US" sz="1200" b="0" i="0" u="none" strike="noStrike" kern="1200" baseline="0" dirty="0" smtClean="0">
                <a:solidFill>
                  <a:schemeClr val="tx1"/>
                </a:solidFill>
                <a:latin typeface="+mn-lt"/>
                <a:ea typeface="+mn-ea"/>
                <a:cs typeface="+mn-cs"/>
              </a:rPr>
              <a:t>was created under the guidance of the 2011-2012 Eat Smart, Move More NC Executive Committee. The Executive Committee established a writing team and a planning team to oversee the development and review of the Plan. The six member writing team was led by the Past Chair of the Executive Committee. The writing team was responsible for the overall writing and coordination of the Plan development. The planning team consisted of members of the writing team plus seven additional members from the Eat Smart, Move More North Carolina Leadership Team. The planning team guided the development of the Plan and provided feedback on early drafts of the Plan.</a:t>
            </a:r>
            <a:endParaRPr lang="en-US" baseline="0" dirty="0" smtClean="0"/>
          </a:p>
          <a:p>
            <a:endParaRPr lang="en-US" dirty="0" smtClean="0"/>
          </a:p>
          <a:p>
            <a:r>
              <a:rPr lang="en-US" dirty="0" smtClean="0"/>
              <a:t>The development process began </a:t>
            </a:r>
            <a:r>
              <a:rPr lang="en-US" baseline="0" dirty="0" smtClean="0"/>
              <a:t>in September 2011 </a:t>
            </a:r>
            <a:r>
              <a:rPr lang="en-US" dirty="0" smtClean="0"/>
              <a:t>with an</a:t>
            </a:r>
            <a:r>
              <a:rPr lang="en-US" baseline="0" dirty="0" smtClean="0"/>
              <a:t> on-line survey. One hundred and twenty four professionals from across the state responded to questions </a:t>
            </a:r>
            <a:r>
              <a:rPr lang="en-US" dirty="0"/>
              <a:t>about the current obesity prevention plan to inform the development of the new plan. A writing team and planning team composed of representatives from the Eat Smart, Move More NC Leadership Team created a draft plan under the advisement of the Executive Committee that was informed by the survey feedback. </a:t>
            </a:r>
          </a:p>
          <a:p>
            <a:endParaRPr lang="en-US" dirty="0"/>
          </a:p>
          <a:p>
            <a:r>
              <a:rPr lang="en-US" dirty="0"/>
              <a:t>In March, a review of the plan was conducted by technical experts.  </a:t>
            </a:r>
            <a:r>
              <a:rPr lang="en-US" dirty="0" smtClean="0"/>
              <a:t>Overall,</a:t>
            </a:r>
            <a:r>
              <a:rPr lang="en-US" baseline="0" dirty="0" smtClean="0"/>
              <a:t> the Plan was reviewed by 14 subject matter experts. </a:t>
            </a:r>
            <a:endParaRPr lang="en-US" dirty="0"/>
          </a:p>
          <a:p>
            <a:endParaRPr lang="en-US" dirty="0"/>
          </a:p>
          <a:p>
            <a:r>
              <a:rPr lang="en-US" dirty="0" smtClean="0"/>
              <a:t>In</a:t>
            </a:r>
            <a:r>
              <a:rPr lang="en-US" baseline="0" dirty="0" smtClean="0"/>
              <a:t> June 2012, we conducted a statewide review of the Plan. An email was sent to all the members of the Eat Smart, Move More NC Leadership with an opportunity to review the document and provide feedback. Over 60 people responded electronically. We also held virtual town hall meetings during this time (webinars) and over 70 people attended. </a:t>
            </a:r>
            <a:endParaRPr lang="en-US" dirty="0"/>
          </a:p>
          <a:p>
            <a:endParaRPr lang="en-US" dirty="0"/>
          </a:p>
          <a:p>
            <a:r>
              <a:rPr lang="en-US" dirty="0"/>
              <a:t>The plan will be released </a:t>
            </a:r>
            <a:r>
              <a:rPr lang="en-US" dirty="0" smtClean="0"/>
              <a:t>next</a:t>
            </a:r>
            <a:r>
              <a:rPr lang="en-US" baseline="0" dirty="0" smtClean="0"/>
              <a:t> week, on January 24</a:t>
            </a:r>
            <a:r>
              <a:rPr lang="en-US" baseline="30000" dirty="0" smtClean="0"/>
              <a:t>th</a:t>
            </a:r>
            <a:r>
              <a:rPr lang="en-US" baseline="0" dirty="0" smtClean="0"/>
              <a:t>,  at the State Health Directors Conference. </a:t>
            </a:r>
            <a:endParaRPr lang="en-US" dirty="0"/>
          </a:p>
        </p:txBody>
      </p:sp>
      <p:sp>
        <p:nvSpPr>
          <p:cNvPr id="4" name="Slide Number Placeholder 3"/>
          <p:cNvSpPr>
            <a:spLocks noGrp="1"/>
          </p:cNvSpPr>
          <p:nvPr>
            <p:ph type="sldNum" sz="quarter" idx="10"/>
          </p:nvPr>
        </p:nvSpPr>
        <p:spPr/>
        <p:txBody>
          <a:bodyPr/>
          <a:lstStyle/>
          <a:p>
            <a:fld id="{408FE2CE-C9FB-4961-ACC6-A561C05C9EE4}"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2704600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37EA31-3EC0-439C-AF78-5A0E88D9B229}"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9230A1-F0FE-4F5F-BBC8-C5E272FC86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974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7EA31-3EC0-439C-AF78-5A0E88D9B229}"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9230A1-F0FE-4F5F-BBC8-C5E272FC86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020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7EA31-3EC0-439C-AF78-5A0E88D9B229}"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9230A1-F0FE-4F5F-BBC8-C5E272FC86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4506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937EA31-3EC0-439C-AF78-5A0E88D9B229}"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9230A1-F0FE-4F5F-BBC8-C5E272FC86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45379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937EA31-3EC0-439C-AF78-5A0E88D9B229}"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79230A1-F0FE-4F5F-BBC8-C5E272FC86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23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937EA31-3EC0-439C-AF78-5A0E88D9B229}" type="datetimeFigureOut">
              <a:rPr lang="en-US" smtClean="0">
                <a:solidFill>
                  <a:prstClr val="black">
                    <a:tint val="75000"/>
                  </a:prstClr>
                </a:solidFill>
              </a:rPr>
              <a:pPr/>
              <a:t>1/22/2013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9230A1-F0FE-4F5F-BBC8-C5E272FC86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31386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937EA31-3EC0-439C-AF78-5A0E88D9B229}" type="datetimeFigureOut">
              <a:rPr lang="en-US" smtClean="0">
                <a:solidFill>
                  <a:prstClr val="black">
                    <a:tint val="75000"/>
                  </a:prstClr>
                </a:solidFill>
              </a:rPr>
              <a:pPr/>
              <a:t>1/22/2013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79230A1-F0FE-4F5F-BBC8-C5E272FC86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7582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37EA31-3EC0-439C-AF78-5A0E88D9B229}" type="datetimeFigureOut">
              <a:rPr lang="en-US" smtClean="0">
                <a:solidFill>
                  <a:prstClr val="black">
                    <a:tint val="75000"/>
                  </a:prstClr>
                </a:solidFill>
              </a:rPr>
              <a:pPr/>
              <a:t>1/22/2013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79230A1-F0FE-4F5F-BBC8-C5E272FC86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6831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37EA31-3EC0-439C-AF78-5A0E88D9B229}" type="datetimeFigureOut">
              <a:rPr lang="en-US" smtClean="0">
                <a:solidFill>
                  <a:prstClr val="black">
                    <a:tint val="75000"/>
                  </a:prstClr>
                </a:solidFill>
              </a:rPr>
              <a:pPr/>
              <a:t>1/22/2013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79230A1-F0FE-4F5F-BBC8-C5E272FC86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8306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7EA31-3EC0-439C-AF78-5A0E88D9B229}" type="datetimeFigureOut">
              <a:rPr lang="en-US" smtClean="0">
                <a:solidFill>
                  <a:prstClr val="black">
                    <a:tint val="75000"/>
                  </a:prstClr>
                </a:solidFill>
              </a:rPr>
              <a:pPr/>
              <a:t>1/22/2013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9230A1-F0FE-4F5F-BBC8-C5E272FC86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9293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937EA31-3EC0-439C-AF78-5A0E88D9B229}" type="datetimeFigureOut">
              <a:rPr lang="en-US" smtClean="0">
                <a:solidFill>
                  <a:prstClr val="black">
                    <a:tint val="75000"/>
                  </a:prstClr>
                </a:solidFill>
              </a:rPr>
              <a:pPr/>
              <a:t>1/22/2013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79230A1-F0FE-4F5F-BBC8-C5E272FC86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531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7EA31-3EC0-439C-AF78-5A0E88D9B229}" type="datetimeFigureOut">
              <a:rPr lang="en-US" smtClean="0">
                <a:solidFill>
                  <a:prstClr val="black">
                    <a:tint val="75000"/>
                  </a:prstClr>
                </a:solidFill>
              </a:rPr>
              <a:pPr/>
              <a:t>1/22/2013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9230A1-F0FE-4F5F-BBC8-C5E272FC862F}" type="slidenum">
              <a:rPr lang="en-US" smtClean="0">
                <a:solidFill>
                  <a:prstClr val="black">
                    <a:tint val="75000"/>
                  </a:prstClr>
                </a:solidFill>
              </a:rPr>
              <a:pPr/>
              <a:t>‹#›</a:t>
            </a:fld>
            <a:endParaRPr lang="en-US">
              <a:solidFill>
                <a:prstClr val="black">
                  <a:tint val="75000"/>
                </a:prstClr>
              </a:solidFill>
            </a:endParaRPr>
          </a:p>
        </p:txBody>
      </p:sp>
      <p:pic>
        <p:nvPicPr>
          <p:cNvPr id="7" name="Picture 8" descr="ESMM-PowerPoint"/>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9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78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hyperlink" Target="http://www.eatsmartmovemorenc.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hyperlink" Target="https://vimeo.com/55640574"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eatsmartmovemorenc.com/"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b="1" dirty="0" smtClean="0"/>
              <a:t>North </a:t>
            </a:r>
            <a:r>
              <a:rPr lang="en-US" b="1" dirty="0"/>
              <a:t>Carolina's Plan to Address Obesity: Healthy Weight and Healthy </a:t>
            </a:r>
            <a:r>
              <a:rPr lang="en-US" b="1" dirty="0" smtClean="0"/>
              <a:t>Communities</a:t>
            </a:r>
            <a:r>
              <a:rPr lang="en-US" dirty="0"/>
              <a:t/>
            </a:r>
            <a:br>
              <a:rPr lang="en-US" dirty="0"/>
            </a:br>
            <a:r>
              <a:rPr lang="en-US" b="1" dirty="0"/>
              <a:t>2013-2020</a:t>
            </a:r>
            <a:r>
              <a:rPr lang="en-US" dirty="0"/>
              <a:t/>
            </a:r>
            <a:br>
              <a:rPr lang="en-US" dirty="0"/>
            </a:br>
            <a:endParaRPr lang="en-US" dirty="0"/>
          </a:p>
        </p:txBody>
      </p:sp>
    </p:spTree>
    <p:extLst>
      <p:ext uri="{BB962C8B-B14F-4D97-AF65-F5344CB8AC3E}">
        <p14:creationId xmlns:p14="http://schemas.microsoft.com/office/powerpoint/2010/main" val="32706624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7200" y="1295400"/>
            <a:ext cx="8534400" cy="5509200"/>
          </a:xfrm>
          <a:prstGeom prst="rect">
            <a:avLst/>
          </a:prstGeom>
          <a:noFill/>
        </p:spPr>
        <p:txBody>
          <a:bodyPr wrap="square" rtlCol="0">
            <a:spAutoFit/>
          </a:bodyPr>
          <a:lstStyle/>
          <a:p>
            <a:r>
              <a:rPr lang="en-US" sz="2800" b="1" dirty="0">
                <a:solidFill>
                  <a:prstClr val="black"/>
                </a:solidFill>
              </a:rPr>
              <a:t>The </a:t>
            </a:r>
            <a:r>
              <a:rPr lang="en-US" sz="2800" b="1" dirty="0" smtClean="0">
                <a:solidFill>
                  <a:prstClr val="black"/>
                </a:solidFill>
              </a:rPr>
              <a:t>Plan:</a:t>
            </a:r>
          </a:p>
          <a:p>
            <a:pPr>
              <a:buClr>
                <a:srgbClr val="74CA05"/>
              </a:buClr>
              <a:buSzPct val="150000"/>
            </a:pPr>
            <a:endParaRPr lang="en-US" sz="2400" dirty="0" smtClean="0">
              <a:solidFill>
                <a:prstClr val="black"/>
              </a:solidFill>
            </a:endParaRPr>
          </a:p>
          <a:p>
            <a:pPr marL="285750" indent="-285750">
              <a:buClr>
                <a:srgbClr val="74CA05"/>
              </a:buClr>
              <a:buSzPct val="150000"/>
              <a:buFont typeface="Arial" pitchFamily="34" charset="0"/>
              <a:buChar char="•"/>
            </a:pPr>
            <a:r>
              <a:rPr lang="en-US" sz="2400" dirty="0" smtClean="0">
                <a:solidFill>
                  <a:prstClr val="black"/>
                </a:solidFill>
              </a:rPr>
              <a:t>aligns </a:t>
            </a:r>
            <a:r>
              <a:rPr lang="en-US" sz="2400" dirty="0">
                <a:solidFill>
                  <a:prstClr val="black"/>
                </a:solidFill>
              </a:rPr>
              <a:t>with Healthy North Carolina 2020 </a:t>
            </a:r>
            <a:r>
              <a:rPr lang="en-US" sz="2400" dirty="0" smtClean="0">
                <a:solidFill>
                  <a:prstClr val="black"/>
                </a:solidFill>
              </a:rPr>
              <a:t>objectives</a:t>
            </a:r>
            <a:endParaRPr lang="en-US" sz="2400" dirty="0">
              <a:solidFill>
                <a:prstClr val="black"/>
              </a:solidFill>
            </a:endParaRPr>
          </a:p>
          <a:p>
            <a:pPr>
              <a:buClr>
                <a:srgbClr val="74CA05"/>
              </a:buClr>
              <a:buSzPct val="150000"/>
            </a:pPr>
            <a:endParaRPr lang="en-US" sz="2400" dirty="0" smtClean="0">
              <a:solidFill>
                <a:prstClr val="black"/>
              </a:solidFill>
            </a:endParaRPr>
          </a:p>
          <a:p>
            <a:pPr marL="285750" indent="-285750">
              <a:buClr>
                <a:srgbClr val="74CA05"/>
              </a:buClr>
              <a:buSzPct val="150000"/>
              <a:buFont typeface="Arial" pitchFamily="34" charset="0"/>
              <a:buChar char="•"/>
            </a:pPr>
            <a:r>
              <a:rPr lang="en-US" sz="2400" dirty="0" smtClean="0">
                <a:solidFill>
                  <a:prstClr val="black"/>
                </a:solidFill>
              </a:rPr>
              <a:t>is based on </a:t>
            </a:r>
            <a:r>
              <a:rPr lang="en-US" sz="2400" dirty="0">
                <a:solidFill>
                  <a:prstClr val="black"/>
                </a:solidFill>
              </a:rPr>
              <a:t>the most recent evidence base of what works for obesity prevention</a:t>
            </a:r>
          </a:p>
          <a:p>
            <a:pPr>
              <a:buClr>
                <a:srgbClr val="74CA05"/>
              </a:buClr>
              <a:buSzPct val="150000"/>
            </a:pPr>
            <a:endParaRPr lang="en-US" sz="2400" dirty="0" smtClean="0">
              <a:solidFill>
                <a:prstClr val="black"/>
              </a:solidFill>
            </a:endParaRPr>
          </a:p>
          <a:p>
            <a:pPr marL="285750" indent="-285750">
              <a:buClr>
                <a:srgbClr val="74CA05"/>
              </a:buClr>
              <a:buSzPct val="150000"/>
              <a:buFont typeface="Arial" pitchFamily="34" charset="0"/>
              <a:buChar char="•"/>
            </a:pPr>
            <a:r>
              <a:rPr lang="en-US" sz="2400" dirty="0" smtClean="0">
                <a:solidFill>
                  <a:prstClr val="black"/>
                </a:solidFill>
              </a:rPr>
              <a:t>incorporates </a:t>
            </a:r>
            <a:r>
              <a:rPr lang="en-US" sz="2400" dirty="0">
                <a:solidFill>
                  <a:prstClr val="black"/>
                </a:solidFill>
              </a:rPr>
              <a:t>recommendations from the Eat Smart, Move More NC Policy Strategy </a:t>
            </a:r>
            <a:r>
              <a:rPr lang="en-US" sz="2400" dirty="0" smtClean="0">
                <a:solidFill>
                  <a:prstClr val="black"/>
                </a:solidFill>
              </a:rPr>
              <a:t>Platform (www.EatSmartMoveMoreNC.com)</a:t>
            </a:r>
            <a:endParaRPr lang="en-US" sz="2400" dirty="0">
              <a:solidFill>
                <a:prstClr val="black"/>
              </a:solidFill>
            </a:endParaRPr>
          </a:p>
          <a:p>
            <a:pPr>
              <a:buClr>
                <a:srgbClr val="74CA05"/>
              </a:buClr>
              <a:buSzPct val="150000"/>
            </a:pPr>
            <a:endParaRPr lang="en-US" sz="2400" dirty="0" smtClean="0">
              <a:solidFill>
                <a:prstClr val="black"/>
              </a:solidFill>
            </a:endParaRPr>
          </a:p>
          <a:p>
            <a:pPr marL="285750" indent="-285750">
              <a:buClr>
                <a:srgbClr val="74CA05"/>
              </a:buClr>
              <a:buSzPct val="150000"/>
              <a:buFont typeface="Arial" pitchFamily="34" charset="0"/>
              <a:buChar char="•"/>
            </a:pPr>
            <a:r>
              <a:rPr lang="en-US" sz="2400" dirty="0" smtClean="0">
                <a:solidFill>
                  <a:prstClr val="black"/>
                </a:solidFill>
              </a:rPr>
              <a:t>is </a:t>
            </a:r>
            <a:r>
              <a:rPr lang="en-US" sz="2400" dirty="0">
                <a:solidFill>
                  <a:prstClr val="black"/>
                </a:solidFill>
              </a:rPr>
              <a:t>based on feedback from professionals across the state collected through the on-line survey, planning team and expert review </a:t>
            </a:r>
          </a:p>
          <a:p>
            <a:pPr marL="285750" indent="-285750">
              <a:buFont typeface="Arial" pitchFamily="34" charset="0"/>
              <a:buChar char="•"/>
            </a:pPr>
            <a:endParaRPr lang="en-US" dirty="0">
              <a:solidFill>
                <a:prstClr val="black"/>
              </a:solidFill>
            </a:endParaRPr>
          </a:p>
          <a:p>
            <a:endParaRPr lang="en-US" dirty="0">
              <a:solidFill>
                <a:prstClr val="black"/>
              </a:solidFill>
            </a:endParaRPr>
          </a:p>
        </p:txBody>
      </p:sp>
    </p:spTree>
    <p:extLst>
      <p:ext uri="{BB962C8B-B14F-4D97-AF65-F5344CB8AC3E}">
        <p14:creationId xmlns:p14="http://schemas.microsoft.com/office/powerpoint/2010/main" val="1840537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Intended Audience</a:t>
            </a:r>
            <a:endParaRPr lang="en-US" dirty="0"/>
          </a:p>
        </p:txBody>
      </p:sp>
      <p:sp>
        <p:nvSpPr>
          <p:cNvPr id="3" name="Content Placeholder 2"/>
          <p:cNvSpPr>
            <a:spLocks noGrp="1"/>
          </p:cNvSpPr>
          <p:nvPr>
            <p:ph idx="1"/>
          </p:nvPr>
        </p:nvSpPr>
        <p:spPr>
          <a:xfrm>
            <a:off x="457200" y="1981200"/>
            <a:ext cx="8229600" cy="4525963"/>
          </a:xfrm>
        </p:spPr>
        <p:txBody>
          <a:bodyPr>
            <a:normAutofit fontScale="85000" lnSpcReduction="20000"/>
          </a:bodyPr>
          <a:lstStyle/>
          <a:p>
            <a:pPr marL="0" indent="0">
              <a:buNone/>
            </a:pPr>
            <a:r>
              <a:rPr lang="en-US" dirty="0" smtClean="0"/>
              <a:t>Professionals working in any of the following settings who want to promote health and prevent obesity:</a:t>
            </a:r>
          </a:p>
          <a:p>
            <a:pPr>
              <a:buClr>
                <a:srgbClr val="74CA05"/>
              </a:buClr>
              <a:buSzPct val="150000"/>
            </a:pPr>
            <a:r>
              <a:rPr lang="en-US" dirty="0" smtClean="0"/>
              <a:t>Health care</a:t>
            </a:r>
          </a:p>
          <a:p>
            <a:pPr>
              <a:buClr>
                <a:srgbClr val="74CA05"/>
              </a:buClr>
              <a:buSzPct val="150000"/>
            </a:pPr>
            <a:r>
              <a:rPr lang="en-US" dirty="0" smtClean="0"/>
              <a:t>Child care</a:t>
            </a:r>
          </a:p>
          <a:p>
            <a:pPr>
              <a:buClr>
                <a:srgbClr val="74CA05"/>
              </a:buClr>
              <a:buSzPct val="150000"/>
            </a:pPr>
            <a:r>
              <a:rPr lang="en-US" dirty="0" smtClean="0"/>
              <a:t>Schools</a:t>
            </a:r>
          </a:p>
          <a:p>
            <a:pPr>
              <a:buClr>
                <a:srgbClr val="74CA05"/>
              </a:buClr>
              <a:buSzPct val="150000"/>
            </a:pPr>
            <a:r>
              <a:rPr lang="en-US" dirty="0" smtClean="0"/>
              <a:t>Colleges and universities</a:t>
            </a:r>
          </a:p>
          <a:p>
            <a:pPr>
              <a:buClr>
                <a:srgbClr val="74CA05"/>
              </a:buClr>
              <a:buSzPct val="150000"/>
            </a:pPr>
            <a:r>
              <a:rPr lang="en-US" dirty="0" smtClean="0"/>
              <a:t>Work sites</a:t>
            </a:r>
          </a:p>
          <a:p>
            <a:pPr>
              <a:buClr>
                <a:srgbClr val="74CA05"/>
              </a:buClr>
              <a:buSzPct val="150000"/>
            </a:pPr>
            <a:r>
              <a:rPr lang="en-US" dirty="0" smtClean="0"/>
              <a:t>Faith-based organizations and other community organizations</a:t>
            </a:r>
          </a:p>
          <a:p>
            <a:pPr>
              <a:buClr>
                <a:srgbClr val="74CA05"/>
              </a:buClr>
              <a:buSzPct val="150000"/>
            </a:pPr>
            <a:r>
              <a:rPr lang="en-US" dirty="0" smtClean="0"/>
              <a:t>Local government</a:t>
            </a:r>
          </a:p>
          <a:p>
            <a:pPr>
              <a:buClr>
                <a:srgbClr val="74CA05"/>
              </a:buClr>
              <a:buSzPct val="150000"/>
            </a:pPr>
            <a:r>
              <a:rPr lang="en-US" dirty="0" smtClean="0"/>
              <a:t>Food and beverage industry</a:t>
            </a:r>
            <a:endParaRPr lang="en-US" dirty="0"/>
          </a:p>
        </p:txBody>
      </p:sp>
    </p:spTree>
    <p:extLst>
      <p:ext uri="{BB962C8B-B14F-4D97-AF65-F5344CB8AC3E}">
        <p14:creationId xmlns:p14="http://schemas.microsoft.com/office/powerpoint/2010/main" val="1048074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32" t="12731" r="7237" b="6053"/>
          <a:stretch/>
        </p:blipFill>
        <p:spPr bwMode="auto">
          <a:xfrm>
            <a:off x="225188" y="990600"/>
            <a:ext cx="4724400" cy="362703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3429000"/>
            <a:ext cx="4191476" cy="322564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43436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1684" t="15296" r="10007" b="8873"/>
          <a:stretch/>
        </p:blipFill>
        <p:spPr bwMode="auto">
          <a:xfrm>
            <a:off x="381000" y="990600"/>
            <a:ext cx="3836170" cy="2971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12142" t="19030" r="10803" b="10889"/>
          <a:stretch/>
        </p:blipFill>
        <p:spPr bwMode="auto">
          <a:xfrm>
            <a:off x="2057400" y="3352800"/>
            <a:ext cx="4703412" cy="3127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66681" t="17167" r="11463" b="6081"/>
          <a:stretch/>
        </p:blipFill>
        <p:spPr bwMode="auto">
          <a:xfrm>
            <a:off x="6934200" y="1066800"/>
            <a:ext cx="1914318" cy="53779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19726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218" t="31715" r="7367" b="6250"/>
          <a:stretch/>
        </p:blipFill>
        <p:spPr bwMode="auto">
          <a:xfrm>
            <a:off x="0" y="1066800"/>
            <a:ext cx="9144000"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86352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57" t="13345" r="7128" b="5851"/>
          <a:stretch/>
        </p:blipFill>
        <p:spPr bwMode="auto">
          <a:xfrm>
            <a:off x="533400" y="838200"/>
            <a:ext cx="8077199" cy="58807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15304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6457950" cy="49911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553200" y="2514600"/>
            <a:ext cx="2362200" cy="3970318"/>
          </a:xfrm>
          <a:prstGeom prst="rect">
            <a:avLst/>
          </a:prstGeom>
          <a:solidFill>
            <a:schemeClr val="bg1"/>
          </a:solidFill>
          <a:ln w="9525">
            <a:solidFill>
              <a:srgbClr val="92D050"/>
            </a:solidFill>
          </a:ln>
        </p:spPr>
        <p:txBody>
          <a:bodyPr wrap="square" rtlCol="0">
            <a:spAutoFit/>
          </a:bodyPr>
          <a:lstStyle/>
          <a:p>
            <a:r>
              <a:rPr lang="en-US" b="1" dirty="0" smtClean="0"/>
              <a:t>Settings</a:t>
            </a:r>
          </a:p>
          <a:p>
            <a:pPr marL="285750" indent="-285750">
              <a:buFont typeface="Arial" pitchFamily="34" charset="0"/>
              <a:buChar char="•"/>
            </a:pPr>
            <a:r>
              <a:rPr lang="en-US" dirty="0" smtClean="0"/>
              <a:t>Health </a:t>
            </a:r>
            <a:r>
              <a:rPr lang="en-US" dirty="0"/>
              <a:t>care</a:t>
            </a:r>
          </a:p>
          <a:p>
            <a:pPr marL="285750" indent="-285750">
              <a:buFont typeface="Arial" pitchFamily="34" charset="0"/>
              <a:buChar char="•"/>
            </a:pPr>
            <a:r>
              <a:rPr lang="en-US" dirty="0"/>
              <a:t>Child care</a:t>
            </a:r>
          </a:p>
          <a:p>
            <a:pPr marL="285750" indent="-285750">
              <a:buFont typeface="Arial" pitchFamily="34" charset="0"/>
              <a:buChar char="•"/>
            </a:pPr>
            <a:r>
              <a:rPr lang="en-US" dirty="0"/>
              <a:t>Schools</a:t>
            </a:r>
          </a:p>
          <a:p>
            <a:pPr marL="285750" indent="-285750">
              <a:buFont typeface="Arial" pitchFamily="34" charset="0"/>
              <a:buChar char="•"/>
            </a:pPr>
            <a:r>
              <a:rPr lang="en-US" dirty="0"/>
              <a:t>Colleges and universities</a:t>
            </a:r>
          </a:p>
          <a:p>
            <a:pPr marL="285750" indent="-285750">
              <a:buFont typeface="Arial" pitchFamily="34" charset="0"/>
              <a:buChar char="•"/>
            </a:pPr>
            <a:r>
              <a:rPr lang="en-US" dirty="0"/>
              <a:t>Work sites</a:t>
            </a:r>
          </a:p>
          <a:p>
            <a:pPr marL="285750" indent="-285750">
              <a:buFont typeface="Arial" pitchFamily="34" charset="0"/>
              <a:buChar char="•"/>
            </a:pPr>
            <a:r>
              <a:rPr lang="en-US" dirty="0"/>
              <a:t>Faith-based organizations and other community organizations</a:t>
            </a:r>
          </a:p>
          <a:p>
            <a:pPr marL="285750" indent="-285750">
              <a:buFont typeface="Arial" pitchFamily="34" charset="0"/>
              <a:buChar char="•"/>
            </a:pPr>
            <a:r>
              <a:rPr lang="en-US" dirty="0"/>
              <a:t>Local government</a:t>
            </a:r>
          </a:p>
          <a:p>
            <a:pPr marL="285750" indent="-285750">
              <a:buFont typeface="Arial" pitchFamily="34" charset="0"/>
              <a:buChar char="•"/>
            </a:pPr>
            <a:r>
              <a:rPr lang="en-US" dirty="0"/>
              <a:t>Food and beverage industry</a:t>
            </a:r>
          </a:p>
        </p:txBody>
      </p:sp>
    </p:spTree>
    <p:extLst>
      <p:ext uri="{BB962C8B-B14F-4D97-AF65-F5344CB8AC3E}">
        <p14:creationId xmlns:p14="http://schemas.microsoft.com/office/powerpoint/2010/main" val="312162905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058" t="12766" r="7287" b="6300"/>
          <a:stretch/>
        </p:blipFill>
        <p:spPr bwMode="auto">
          <a:xfrm>
            <a:off x="228600" y="914400"/>
            <a:ext cx="8458200" cy="5795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972693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pPr algn="r"/>
            <a:r>
              <a:rPr lang="en-US" dirty="0" smtClean="0"/>
              <a:t>Public Release</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pPr marL="0" indent="0" algn="ctr">
              <a:buNone/>
            </a:pPr>
            <a:endParaRPr lang="en-US" sz="4400" dirty="0" smtClean="0"/>
          </a:p>
          <a:p>
            <a:pPr marL="0" indent="0" algn="r">
              <a:buNone/>
            </a:pPr>
            <a:r>
              <a:rPr lang="en-US" sz="4400" dirty="0" smtClean="0"/>
              <a:t>January 24, 2013 </a:t>
            </a:r>
          </a:p>
          <a:p>
            <a:pPr marL="0" indent="0" algn="r">
              <a:buNone/>
            </a:pPr>
            <a:r>
              <a:rPr lang="en-US" sz="2400" dirty="0" smtClean="0"/>
              <a:t>NC State Health Director’s Conference</a:t>
            </a:r>
          </a:p>
          <a:p>
            <a:pPr marL="0" indent="0" algn="ctr">
              <a:buNone/>
            </a:pPr>
            <a:endParaRPr lang="en-US" sz="2400" dirty="0"/>
          </a:p>
          <a:p>
            <a:pPr marL="0" indent="0" algn="ctr">
              <a:buNone/>
            </a:pPr>
            <a:endParaRPr lang="en-US" sz="2400" dirty="0"/>
          </a:p>
          <a:p>
            <a:pPr marL="0" indent="0" algn="ctr">
              <a:buNone/>
            </a:pPr>
            <a:endParaRPr lang="en-US" sz="2400" dirty="0" smtClean="0"/>
          </a:p>
          <a:p>
            <a:pPr marL="0" indent="0" algn="r">
              <a:buNone/>
            </a:pPr>
            <a:r>
              <a:rPr lang="en-US" sz="2400" dirty="0" smtClean="0"/>
              <a:t>Electronic copies of the Plan will be available at:</a:t>
            </a:r>
          </a:p>
          <a:p>
            <a:pPr marL="0" indent="0" algn="r">
              <a:buNone/>
            </a:pPr>
            <a:r>
              <a:rPr lang="en-US" sz="2400" dirty="0" smtClean="0">
                <a:hlinkClick r:id="rId3"/>
              </a:rPr>
              <a:t>www.EatSmartMoveMoreNC.com</a:t>
            </a:r>
            <a:endParaRPr lang="en-US" sz="2400" dirty="0" smtClean="0"/>
          </a:p>
          <a:p>
            <a:pPr marL="0" indent="0">
              <a:buNone/>
            </a:pPr>
            <a:endParaRPr lang="en-US" dirty="0" smtClean="0"/>
          </a:p>
          <a:p>
            <a:endParaRPr lang="en-US" dirty="0" smtClean="0"/>
          </a:p>
        </p:txBody>
      </p:sp>
      <p:pic>
        <p:nvPicPr>
          <p:cNvPr id="4" name="Content Placeholder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446" t="12336" r="7237" b="5773"/>
          <a:stretch/>
        </p:blipFill>
        <p:spPr bwMode="auto">
          <a:xfrm>
            <a:off x="304800" y="1600200"/>
            <a:ext cx="3429000" cy="2662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07140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t>Public Release</a:t>
            </a:r>
            <a:endParaRPr lang="en-US" dirty="0"/>
          </a:p>
        </p:txBody>
      </p:sp>
      <p:sp>
        <p:nvSpPr>
          <p:cNvPr id="3" name="Content Placeholder 2"/>
          <p:cNvSpPr>
            <a:spLocks noGrp="1"/>
          </p:cNvSpPr>
          <p:nvPr>
            <p:ph idx="1"/>
          </p:nvPr>
        </p:nvSpPr>
        <p:spPr>
          <a:xfrm>
            <a:off x="381000" y="1905000"/>
            <a:ext cx="8229600" cy="4525963"/>
          </a:xfrm>
        </p:spPr>
        <p:txBody>
          <a:bodyPr>
            <a:normAutofit/>
          </a:bodyPr>
          <a:lstStyle/>
          <a:p>
            <a:pPr>
              <a:buClr>
                <a:srgbClr val="74CA05"/>
              </a:buClr>
              <a:buSzPct val="150000"/>
            </a:pPr>
            <a:r>
              <a:rPr lang="en-US" dirty="0" smtClean="0"/>
              <a:t>State Health Director’s Conference</a:t>
            </a:r>
          </a:p>
          <a:p>
            <a:pPr>
              <a:buClr>
                <a:srgbClr val="74CA05"/>
              </a:buClr>
              <a:buSzPct val="150000"/>
            </a:pPr>
            <a:r>
              <a:rPr lang="en-US" dirty="0" smtClean="0"/>
              <a:t>Press Release</a:t>
            </a:r>
          </a:p>
          <a:p>
            <a:pPr>
              <a:buClr>
                <a:srgbClr val="74CA05"/>
              </a:buClr>
              <a:buSzPct val="150000"/>
            </a:pPr>
            <a:r>
              <a:rPr lang="en-US" i="1" dirty="0"/>
              <a:t>Health Crisis in Carolina:</a:t>
            </a:r>
            <a:r>
              <a:rPr lang="en-US" dirty="0"/>
              <a:t> </a:t>
            </a:r>
            <a:r>
              <a:rPr lang="en-US" i="1" dirty="0"/>
              <a:t>Real Families, Real Struggles, Real Solutions</a:t>
            </a:r>
            <a:r>
              <a:rPr lang="en-US" dirty="0"/>
              <a:t> </a:t>
            </a:r>
          </a:p>
          <a:p>
            <a:pPr marL="0" indent="0">
              <a:buClr>
                <a:srgbClr val="74CA05"/>
              </a:buClr>
              <a:buSzPct val="150000"/>
              <a:buNone/>
            </a:pPr>
            <a:r>
              <a:rPr lang="en-US" dirty="0" smtClean="0"/>
              <a:t>		UNC-TV  </a:t>
            </a:r>
            <a:r>
              <a:rPr lang="en-US" dirty="0"/>
              <a:t>Sunday, February 3, </a:t>
            </a:r>
            <a:r>
              <a:rPr lang="en-US" dirty="0" smtClean="0"/>
              <a:t>2013 </a:t>
            </a:r>
            <a:r>
              <a:rPr lang="en-US" dirty="0"/>
              <a:t>@ </a:t>
            </a:r>
            <a:r>
              <a:rPr lang="en-US" dirty="0" smtClean="0"/>
              <a:t>		1pm</a:t>
            </a:r>
            <a:endParaRPr lang="en-US" dirty="0"/>
          </a:p>
          <a:p>
            <a:pPr marL="0" indent="0" algn="ctr">
              <a:buNone/>
            </a:pPr>
            <a:endParaRPr lang="en-US" dirty="0" smtClean="0"/>
          </a:p>
          <a:p>
            <a:pPr marL="0" indent="0" algn="ctr">
              <a:buNone/>
            </a:pPr>
            <a:r>
              <a:rPr lang="en-US" dirty="0" smtClean="0"/>
              <a:t> </a:t>
            </a:r>
            <a:r>
              <a:rPr lang="en-US" u="sng" dirty="0">
                <a:hlinkClick r:id="rId3"/>
              </a:rPr>
              <a:t>https://vimeo.com/55640574</a:t>
            </a:r>
            <a:endParaRPr lang="en-US" dirty="0"/>
          </a:p>
          <a:p>
            <a:endParaRPr lang="en-US" dirty="0" smtClean="0"/>
          </a:p>
          <a:p>
            <a:endParaRPr lang="en-US" dirty="0"/>
          </a:p>
        </p:txBody>
      </p:sp>
    </p:spTree>
    <p:extLst>
      <p:ext uri="{BB962C8B-B14F-4D97-AF65-F5344CB8AC3E}">
        <p14:creationId xmlns:p14="http://schemas.microsoft.com/office/powerpoint/2010/main" val="524240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446" t="12336" r="7237" b="5773"/>
          <a:stretch/>
        </p:blipFill>
        <p:spPr bwMode="auto">
          <a:xfrm>
            <a:off x="947382" y="990600"/>
            <a:ext cx="7315200" cy="5683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rot="20575833">
            <a:off x="787871" y="2640906"/>
            <a:ext cx="7634221" cy="830997"/>
          </a:xfrm>
          <a:prstGeom prst="rect">
            <a:avLst/>
          </a:prstGeom>
          <a:noFill/>
        </p:spPr>
        <p:txBody>
          <a:bodyPr wrap="square" rtlCol="0">
            <a:spAutoFit/>
          </a:bodyPr>
          <a:lstStyle/>
          <a:p>
            <a:r>
              <a:rPr lang="en-US" sz="4800" b="1" dirty="0" smtClean="0">
                <a:solidFill>
                  <a:srgbClr val="FF0000"/>
                </a:solidFill>
              </a:rPr>
              <a:t>Public Release January 24</a:t>
            </a:r>
            <a:r>
              <a:rPr lang="en-US" sz="4800" b="1" baseline="30000" dirty="0" smtClean="0">
                <a:solidFill>
                  <a:srgbClr val="FF0000"/>
                </a:solidFill>
              </a:rPr>
              <a:t>th</a:t>
            </a:r>
            <a:r>
              <a:rPr lang="en-US" sz="4800" b="1" dirty="0" smtClean="0">
                <a:solidFill>
                  <a:srgbClr val="FF0000"/>
                </a:solidFill>
              </a:rPr>
              <a:t>!</a:t>
            </a:r>
            <a:endParaRPr lang="en-US" sz="4800" b="1" dirty="0">
              <a:solidFill>
                <a:srgbClr val="FF0000"/>
              </a:solidFill>
            </a:endParaRPr>
          </a:p>
        </p:txBody>
      </p:sp>
    </p:spTree>
    <p:extLst>
      <p:ext uri="{BB962C8B-B14F-4D97-AF65-F5344CB8AC3E}">
        <p14:creationId xmlns:p14="http://schemas.microsoft.com/office/powerpoint/2010/main" val="3846600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Promote the Plan</a:t>
            </a:r>
            <a:endParaRPr lang="en-US" dirty="0"/>
          </a:p>
        </p:txBody>
      </p:sp>
      <p:sp>
        <p:nvSpPr>
          <p:cNvPr id="3" name="Content Placeholder 2"/>
          <p:cNvSpPr>
            <a:spLocks noGrp="1"/>
          </p:cNvSpPr>
          <p:nvPr>
            <p:ph idx="1"/>
          </p:nvPr>
        </p:nvSpPr>
        <p:spPr/>
        <p:txBody>
          <a:bodyPr/>
          <a:lstStyle/>
          <a:p>
            <a:r>
              <a:rPr lang="en-US" sz="4000" b="1" dirty="0" smtClean="0"/>
              <a:t>Share </a:t>
            </a:r>
            <a:r>
              <a:rPr lang="en-US" dirty="0" smtClean="0"/>
              <a:t>copies of the Plan and information about the Plan with partners who may not be aware of the Plan and how their work aligns with the Plan </a:t>
            </a:r>
          </a:p>
          <a:p>
            <a:endParaRPr lang="en-US" dirty="0"/>
          </a:p>
          <a:p>
            <a:r>
              <a:rPr lang="en-US" sz="4000" b="1" dirty="0"/>
              <a:t>Promote </a:t>
            </a:r>
            <a:r>
              <a:rPr lang="en-US" dirty="0"/>
              <a:t>the use of the Plan among </a:t>
            </a:r>
            <a:r>
              <a:rPr lang="en-US" dirty="0" smtClean="0"/>
              <a:t>partners </a:t>
            </a:r>
            <a:endParaRPr lang="en-US" dirty="0"/>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2207340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Promote the Plan</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pPr marL="406400" indent="-406400">
              <a:buNone/>
            </a:pPr>
            <a:r>
              <a:rPr lang="en-US" dirty="0" smtClean="0"/>
              <a:t>What can you do?</a:t>
            </a:r>
          </a:p>
          <a:p>
            <a:pPr marL="1028700" lvl="1" indent="-508000">
              <a:buClr>
                <a:srgbClr val="74CA05"/>
              </a:buClr>
              <a:buSzPct val="150000"/>
              <a:buFont typeface="Wingdings" charset="2"/>
              <a:buChar char="ü"/>
            </a:pPr>
            <a:r>
              <a:rPr lang="en-US" dirty="0" smtClean="0"/>
              <a:t>Link </a:t>
            </a:r>
            <a:r>
              <a:rPr lang="en-US" dirty="0"/>
              <a:t>to the Plan on your organization’s/coalition’s Web </a:t>
            </a:r>
            <a:r>
              <a:rPr lang="en-US" dirty="0" smtClean="0"/>
              <a:t>site.</a:t>
            </a:r>
            <a:endParaRPr lang="en-US" dirty="0"/>
          </a:p>
          <a:p>
            <a:pPr marL="1028700" lvl="1" indent="-571500">
              <a:buClr>
                <a:srgbClr val="74CA05"/>
              </a:buClr>
              <a:buSzPct val="150000"/>
              <a:buFont typeface="Wingdings" charset="2"/>
              <a:buChar char="ü"/>
            </a:pPr>
            <a:r>
              <a:rPr lang="en-US" dirty="0"/>
              <a:t>Send out a press release about the </a:t>
            </a:r>
            <a:r>
              <a:rPr lang="en-US" dirty="0" smtClean="0"/>
              <a:t>Plan.</a:t>
            </a:r>
            <a:endParaRPr lang="en-US" dirty="0"/>
          </a:p>
          <a:p>
            <a:pPr marL="1028700" lvl="1" indent="-571500">
              <a:buClr>
                <a:srgbClr val="74CA05"/>
              </a:buClr>
              <a:buSzPct val="150000"/>
              <a:buFont typeface="Wingdings" charset="2"/>
              <a:buChar char="ü"/>
            </a:pPr>
            <a:r>
              <a:rPr lang="en-US" dirty="0"/>
              <a:t>Include information about the Plan in </a:t>
            </a:r>
            <a:r>
              <a:rPr lang="en-US" dirty="0" smtClean="0"/>
              <a:t>newsletters.</a:t>
            </a:r>
            <a:endParaRPr lang="en-US" dirty="0"/>
          </a:p>
          <a:p>
            <a:pPr marL="1028700" lvl="1" indent="-571500">
              <a:buClr>
                <a:srgbClr val="74CA05"/>
              </a:buClr>
              <a:buSzPct val="150000"/>
              <a:buFont typeface="Wingdings" charset="2"/>
              <a:buChar char="ü"/>
            </a:pPr>
            <a:r>
              <a:rPr lang="en-US" dirty="0" smtClean="0"/>
              <a:t>Share the Plan on social media.</a:t>
            </a:r>
          </a:p>
          <a:p>
            <a:pPr marL="1028700" lvl="1" indent="-571500">
              <a:buClr>
                <a:srgbClr val="74CA05"/>
              </a:buClr>
              <a:buSzPct val="150000"/>
              <a:buFont typeface="Wingdings" charset="2"/>
              <a:buChar char="ü"/>
            </a:pPr>
            <a:r>
              <a:rPr lang="en-US" dirty="0"/>
              <a:t>Promote the </a:t>
            </a:r>
            <a:r>
              <a:rPr lang="en-US" i="1" dirty="0"/>
              <a:t>Health Crisis in the Carolina </a:t>
            </a:r>
            <a:r>
              <a:rPr lang="en-US" dirty="0"/>
              <a:t>documentary in your </a:t>
            </a:r>
            <a:r>
              <a:rPr lang="en-US" dirty="0" smtClean="0"/>
              <a:t>community.</a:t>
            </a:r>
            <a:endParaRPr lang="en-US" dirty="0"/>
          </a:p>
        </p:txBody>
      </p:sp>
    </p:spTree>
    <p:extLst>
      <p:ext uri="{BB962C8B-B14F-4D97-AF65-F5344CB8AC3E}">
        <p14:creationId xmlns:p14="http://schemas.microsoft.com/office/powerpoint/2010/main" val="39397862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143000"/>
          </a:xfrm>
        </p:spPr>
        <p:txBody>
          <a:bodyPr/>
          <a:lstStyle/>
          <a:p>
            <a:r>
              <a:rPr lang="en-US" dirty="0" smtClean="0"/>
              <a:t>Use the Plan</a:t>
            </a:r>
            <a:endParaRPr lang="en-US" dirty="0"/>
          </a:p>
        </p:txBody>
      </p:sp>
      <p:sp>
        <p:nvSpPr>
          <p:cNvPr id="3" name="Content Placeholder 2"/>
          <p:cNvSpPr>
            <a:spLocks noGrp="1"/>
          </p:cNvSpPr>
          <p:nvPr>
            <p:ph idx="1"/>
          </p:nvPr>
        </p:nvSpPr>
        <p:spPr>
          <a:xfrm>
            <a:off x="457200" y="1905000"/>
            <a:ext cx="8229600" cy="4525963"/>
          </a:xfrm>
        </p:spPr>
        <p:txBody>
          <a:bodyPr>
            <a:normAutofit/>
          </a:bodyPr>
          <a:lstStyle/>
          <a:p>
            <a:pPr marL="571500" indent="-571500">
              <a:buClr>
                <a:srgbClr val="74CA05"/>
              </a:buClr>
              <a:buSzPct val="150000"/>
              <a:buFont typeface="Wingdings" charset="2"/>
              <a:buChar char="ü"/>
            </a:pPr>
            <a:r>
              <a:rPr lang="en-US" dirty="0" smtClean="0"/>
              <a:t>Review the Plan.</a:t>
            </a:r>
            <a:endParaRPr lang="en-US" dirty="0"/>
          </a:p>
          <a:p>
            <a:pPr marL="571500" indent="-571500">
              <a:buClr>
                <a:srgbClr val="74CA05"/>
              </a:buClr>
              <a:buSzPct val="150000"/>
              <a:buFont typeface="Wingdings" charset="2"/>
              <a:buChar char="ü"/>
            </a:pPr>
            <a:r>
              <a:rPr lang="en-US" dirty="0" smtClean="0"/>
              <a:t>Determine what strategies your organization will focus on. </a:t>
            </a:r>
          </a:p>
          <a:p>
            <a:pPr marL="571500" indent="-571500">
              <a:buClr>
                <a:srgbClr val="74CA05"/>
              </a:buClr>
              <a:buSzPct val="150000"/>
              <a:buFont typeface="Wingdings" charset="2"/>
              <a:buChar char="ü"/>
            </a:pPr>
            <a:r>
              <a:rPr lang="en-US" dirty="0" smtClean="0"/>
              <a:t>Create a plan for how your organization will work on these strategies. </a:t>
            </a:r>
          </a:p>
          <a:p>
            <a:pPr marL="571500" indent="-571500">
              <a:buClr>
                <a:srgbClr val="74CA05"/>
              </a:buClr>
              <a:buSzPct val="150000"/>
              <a:buFont typeface="Wingdings" charset="2"/>
              <a:buChar char="ü"/>
            </a:pPr>
            <a:r>
              <a:rPr lang="en-US" dirty="0" smtClean="0"/>
              <a:t>Communicate this plan.</a:t>
            </a:r>
          </a:p>
          <a:p>
            <a:pPr marL="571500" indent="-571500">
              <a:buClr>
                <a:srgbClr val="74CA05"/>
              </a:buClr>
              <a:buSzPct val="150000"/>
              <a:buFont typeface="Wingdings" charset="2"/>
              <a:buChar char="ü"/>
            </a:pPr>
            <a:r>
              <a:rPr lang="en-US" dirty="0" smtClean="0"/>
              <a:t>Monitor and report progress on implementing these strategies. </a:t>
            </a:r>
          </a:p>
          <a:p>
            <a:endParaRPr lang="en-US" dirty="0" smtClean="0"/>
          </a:p>
        </p:txBody>
      </p:sp>
    </p:spTree>
    <p:extLst>
      <p:ext uri="{BB962C8B-B14F-4D97-AF65-F5344CB8AC3E}">
        <p14:creationId xmlns:p14="http://schemas.microsoft.com/office/powerpoint/2010/main" val="33020815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dirty="0" smtClean="0"/>
              <a:t>Communicate Success</a:t>
            </a:r>
            <a:endParaRPr lang="en-US" dirty="0"/>
          </a:p>
        </p:txBody>
      </p:sp>
      <p:sp>
        <p:nvSpPr>
          <p:cNvPr id="3" name="Content Placeholder 2"/>
          <p:cNvSpPr>
            <a:spLocks noGrp="1"/>
          </p:cNvSpPr>
          <p:nvPr>
            <p:ph idx="1"/>
          </p:nvPr>
        </p:nvSpPr>
        <p:spPr>
          <a:xfrm>
            <a:off x="457200" y="1828800"/>
            <a:ext cx="8229600" cy="4525963"/>
          </a:xfrm>
        </p:spPr>
        <p:txBody>
          <a:bodyPr>
            <a:normAutofit/>
          </a:bodyPr>
          <a:lstStyle/>
          <a:p>
            <a:pPr>
              <a:buNone/>
            </a:pPr>
            <a:r>
              <a:rPr lang="en-US" dirty="0" smtClean="0"/>
              <a:t>Share how your work supports the Plan. Share your story in:</a:t>
            </a:r>
          </a:p>
          <a:p>
            <a:pPr lvl="1">
              <a:buClr>
                <a:srgbClr val="74CA05"/>
              </a:buClr>
              <a:buSzPct val="150000"/>
              <a:buFont typeface="Arial"/>
              <a:buChar char="•"/>
            </a:pPr>
            <a:r>
              <a:rPr lang="en-US" dirty="0" smtClean="0"/>
              <a:t>Newsletters</a:t>
            </a:r>
          </a:p>
          <a:p>
            <a:pPr lvl="1">
              <a:buClr>
                <a:srgbClr val="74CA05"/>
              </a:buClr>
              <a:buSzPct val="150000"/>
              <a:buFont typeface="Arial"/>
              <a:buChar char="•"/>
            </a:pPr>
            <a:r>
              <a:rPr lang="en-US" dirty="0" smtClean="0"/>
              <a:t>Print materials</a:t>
            </a:r>
          </a:p>
          <a:p>
            <a:pPr lvl="1">
              <a:buClr>
                <a:srgbClr val="74CA05"/>
              </a:buClr>
              <a:buSzPct val="150000"/>
              <a:buFont typeface="Arial"/>
              <a:buChar char="•"/>
            </a:pPr>
            <a:r>
              <a:rPr lang="en-US" dirty="0"/>
              <a:t>Social media</a:t>
            </a:r>
          </a:p>
          <a:p>
            <a:pPr lvl="1">
              <a:buClr>
                <a:srgbClr val="74CA05"/>
              </a:buClr>
              <a:buSzPct val="150000"/>
              <a:buFont typeface="Arial"/>
              <a:buChar char="•"/>
            </a:pPr>
            <a:r>
              <a:rPr lang="en-US" dirty="0" smtClean="0"/>
              <a:t>Presentations</a:t>
            </a:r>
          </a:p>
          <a:p>
            <a:pPr lvl="1">
              <a:buClr>
                <a:srgbClr val="74CA05"/>
              </a:buClr>
              <a:buSzPct val="150000"/>
              <a:buFont typeface="Arial"/>
              <a:buChar char="•"/>
            </a:pPr>
            <a:r>
              <a:rPr lang="en-US" dirty="0" smtClean="0"/>
              <a:t>Conversations</a:t>
            </a:r>
          </a:p>
          <a:p>
            <a:pPr marL="457200" lvl="1" indent="0">
              <a:buNone/>
            </a:pPr>
            <a:endParaRPr lang="en-US" dirty="0"/>
          </a:p>
        </p:txBody>
      </p:sp>
    </p:spTree>
    <p:extLst>
      <p:ext uri="{BB962C8B-B14F-4D97-AF65-F5344CB8AC3E}">
        <p14:creationId xmlns:p14="http://schemas.microsoft.com/office/powerpoint/2010/main" val="15530506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dirty="0" smtClean="0"/>
              <a:t>For more information visit:</a:t>
            </a:r>
          </a:p>
          <a:p>
            <a:pPr marL="0" indent="0">
              <a:buNone/>
            </a:pPr>
            <a:r>
              <a:rPr lang="en-US" dirty="0" smtClean="0"/>
              <a:t>	</a:t>
            </a:r>
            <a:r>
              <a:rPr lang="en-US" dirty="0" smtClean="0">
                <a:hlinkClick r:id="rId3"/>
              </a:rPr>
              <a:t>www.EatSmartMoveMoreNC.com</a:t>
            </a:r>
            <a:endParaRPr lang="en-US" dirty="0" smtClean="0"/>
          </a:p>
          <a:p>
            <a:pPr marL="0" indent="0">
              <a:buNone/>
            </a:pPr>
            <a:endParaRPr lang="en-US" dirty="0"/>
          </a:p>
          <a:p>
            <a:pPr marL="0" indent="0">
              <a:buNone/>
            </a:pPr>
            <a:endParaRPr lang="en-US" dirty="0"/>
          </a:p>
          <a:p>
            <a:pPr marL="0" indent="0">
              <a:buNone/>
            </a:pPr>
            <a:endParaRPr lang="en-US" dirty="0" smtClean="0"/>
          </a:p>
          <a:p>
            <a:pPr marL="0" indent="0">
              <a:buNone/>
            </a:pPr>
            <a:endParaRPr lang="en-US" dirty="0"/>
          </a:p>
        </p:txBody>
      </p:sp>
      <p:pic>
        <p:nvPicPr>
          <p:cNvPr id="4" name="Picture 3"/>
          <p:cNvPicPr>
            <a:picLocks noChangeAspect="1"/>
          </p:cNvPicPr>
          <p:nvPr/>
        </p:nvPicPr>
        <p:blipFill>
          <a:blip r:embed="rId4"/>
          <a:stretch>
            <a:fillRect/>
          </a:stretch>
        </p:blipFill>
        <p:spPr>
          <a:xfrm>
            <a:off x="2209800" y="3048000"/>
            <a:ext cx="4953000" cy="3679983"/>
          </a:xfrm>
          <a:prstGeom prst="rect">
            <a:avLst/>
          </a:prstGeom>
        </p:spPr>
      </p:pic>
    </p:spTree>
    <p:extLst>
      <p:ext uri="{BB962C8B-B14F-4D97-AF65-F5344CB8AC3E}">
        <p14:creationId xmlns:p14="http://schemas.microsoft.com/office/powerpoint/2010/main" val="2159397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US" dirty="0" smtClean="0"/>
          </a:p>
          <a:p>
            <a:pPr marL="0" indent="0">
              <a:buNone/>
            </a:pPr>
            <a:endParaRPr lang="en-US" dirty="0"/>
          </a:p>
          <a:p>
            <a:pPr marL="0" indent="0" algn="ctr">
              <a:buNone/>
            </a:pPr>
            <a:r>
              <a:rPr lang="en-US" sz="4400" dirty="0" smtClean="0"/>
              <a:t>Questions?</a:t>
            </a:r>
            <a:endParaRPr lang="en-US" sz="4400" dirty="0"/>
          </a:p>
        </p:txBody>
      </p:sp>
    </p:spTree>
    <p:extLst>
      <p:ext uri="{BB962C8B-B14F-4D97-AF65-F5344CB8AC3E}">
        <p14:creationId xmlns:p14="http://schemas.microsoft.com/office/powerpoint/2010/main" val="13314410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Thank You</a:t>
            </a:r>
            <a:endParaRPr lang="en-US" dirty="0"/>
          </a:p>
        </p:txBody>
      </p:sp>
    </p:spTree>
    <p:extLst>
      <p:ext uri="{BB962C8B-B14F-4D97-AF65-F5344CB8AC3E}">
        <p14:creationId xmlns:p14="http://schemas.microsoft.com/office/powerpoint/2010/main" val="26732424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1143000"/>
          </a:xfrm>
        </p:spPr>
        <p:txBody>
          <a:bodyPr/>
          <a:lstStyle/>
          <a:p>
            <a:r>
              <a:rPr lang="en-US" dirty="0" smtClean="0"/>
              <a:t> Objectives</a:t>
            </a:r>
            <a:endParaRPr lang="en-US" dirty="0"/>
          </a:p>
        </p:txBody>
      </p:sp>
      <p:sp>
        <p:nvSpPr>
          <p:cNvPr id="3" name="Content Placeholder 2"/>
          <p:cNvSpPr>
            <a:spLocks noGrp="1"/>
          </p:cNvSpPr>
          <p:nvPr>
            <p:ph idx="1"/>
          </p:nvPr>
        </p:nvSpPr>
        <p:spPr>
          <a:xfrm>
            <a:off x="457200" y="1905000"/>
            <a:ext cx="8229600" cy="4221163"/>
          </a:xfrm>
        </p:spPr>
        <p:txBody>
          <a:bodyPr>
            <a:normAutofit fontScale="92500" lnSpcReduction="10000"/>
          </a:bodyPr>
          <a:lstStyle/>
          <a:p>
            <a:pPr>
              <a:buClr>
                <a:srgbClr val="74CA05"/>
              </a:buClr>
              <a:buSzPct val="150000"/>
            </a:pPr>
            <a:r>
              <a:rPr lang="en-US" dirty="0" smtClean="0"/>
              <a:t>Understand </a:t>
            </a:r>
            <a:r>
              <a:rPr lang="en-US" i="1" dirty="0" smtClean="0"/>
              <a:t>North Carolina's Plan to Address Obesity: Healthy Weight and Healthy Communities, 2013-2020.</a:t>
            </a:r>
          </a:p>
          <a:p>
            <a:pPr marL="0" indent="0">
              <a:buClr>
                <a:srgbClr val="74CA05"/>
              </a:buClr>
              <a:buSzPct val="150000"/>
              <a:buNone/>
            </a:pPr>
            <a:endParaRPr lang="en-US" i="1" dirty="0" smtClean="0"/>
          </a:p>
          <a:p>
            <a:pPr>
              <a:buClr>
                <a:srgbClr val="74CA05"/>
              </a:buClr>
              <a:buSzPct val="150000"/>
            </a:pPr>
            <a:r>
              <a:rPr lang="en-US" dirty="0" smtClean="0"/>
              <a:t>Learn ways to promote the release of the Plan in your community.</a:t>
            </a:r>
          </a:p>
          <a:p>
            <a:pPr marL="0" indent="0">
              <a:buClr>
                <a:srgbClr val="74CA05"/>
              </a:buClr>
              <a:buSzPct val="150000"/>
              <a:buNone/>
            </a:pPr>
            <a:endParaRPr lang="en-US" dirty="0" smtClean="0"/>
          </a:p>
          <a:p>
            <a:pPr>
              <a:buClr>
                <a:srgbClr val="74CA05"/>
              </a:buClr>
              <a:buSzPct val="150000"/>
            </a:pPr>
            <a:r>
              <a:rPr lang="en-US" dirty="0" smtClean="0"/>
              <a:t>Understand how to use the Plan to support your obesity prevention efforts. </a:t>
            </a:r>
          </a:p>
        </p:txBody>
      </p:sp>
    </p:spTree>
    <p:extLst>
      <p:ext uri="{BB962C8B-B14F-4D97-AF65-F5344CB8AC3E}">
        <p14:creationId xmlns:p14="http://schemas.microsoft.com/office/powerpoint/2010/main" val="2423275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342900" y="990600"/>
            <a:ext cx="8458200" cy="1143000"/>
          </a:xfrm>
        </p:spPr>
        <p:txBody>
          <a:bodyPr>
            <a:normAutofit fontScale="90000"/>
          </a:bodyPr>
          <a:lstStyle/>
          <a:p>
            <a:pPr eaLnBrk="1" hangingPunct="1"/>
            <a:r>
              <a:rPr lang="en-US" sz="3600" dirty="0" smtClean="0">
                <a:latin typeface="Calibri"/>
                <a:cs typeface="Calibri"/>
              </a:rPr>
              <a:t>Eat Smart, Move More North Carolina Movement</a:t>
            </a:r>
          </a:p>
        </p:txBody>
      </p:sp>
      <p:sp>
        <p:nvSpPr>
          <p:cNvPr id="37891" name="Rectangle 3"/>
          <p:cNvSpPr>
            <a:spLocks noGrp="1" noChangeArrowheads="1"/>
          </p:cNvSpPr>
          <p:nvPr>
            <p:ph type="body" idx="1"/>
          </p:nvPr>
        </p:nvSpPr>
        <p:spPr>
          <a:xfrm>
            <a:off x="609600" y="1905000"/>
            <a:ext cx="7772400" cy="4114800"/>
          </a:xfrm>
          <a:noFill/>
        </p:spPr>
        <p:txBody>
          <a:bodyPr/>
          <a:lstStyle/>
          <a:p>
            <a:pPr eaLnBrk="1" hangingPunct="1">
              <a:buFontTx/>
              <a:buNone/>
            </a:pPr>
            <a:endParaRPr lang="en-US" sz="2400" dirty="0" smtClean="0"/>
          </a:p>
          <a:p>
            <a:pPr marL="0" indent="0" eaLnBrk="1" hangingPunct="1">
              <a:buFontTx/>
              <a:buNone/>
            </a:pPr>
            <a:r>
              <a:rPr lang="en-US" sz="2800" dirty="0" smtClean="0"/>
              <a:t>Eat Smart, Move More North Carolina is a statewide movement that promotes increased opportunities for healthy eating and physical activity wherever people live, learn, earn, play and pray.</a:t>
            </a:r>
          </a:p>
          <a:p>
            <a:pPr marL="0" indent="0" eaLnBrk="1" hangingPunct="1">
              <a:buNone/>
            </a:pPr>
            <a:endParaRPr lang="en-US" sz="2800" dirty="0" smtClean="0"/>
          </a:p>
        </p:txBody>
      </p:sp>
      <p:pic>
        <p:nvPicPr>
          <p:cNvPr id="4" name="Picture 6" descr="ESMM_logoTM"/>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495800"/>
            <a:ext cx="3581400"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4693133"/>
      </p:ext>
    </p:extLst>
  </p:cSld>
  <p:clrMapOvr>
    <a:masterClrMapping/>
  </p:clrMapOvr>
  <p:transition>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a:cs typeface="Arial" charset="0"/>
              </a:rPr>
              <a:t>Eat Smart, Move More North Carolina </a:t>
            </a:r>
            <a:r>
              <a:rPr lang="en-US" dirty="0" smtClean="0">
                <a:cs typeface="Arial" charset="0"/>
              </a:rPr>
              <a:t>Leadership Team</a:t>
            </a:r>
            <a:endParaRPr lang="en-US" dirty="0"/>
          </a:p>
        </p:txBody>
      </p:sp>
      <p:sp>
        <p:nvSpPr>
          <p:cNvPr id="3" name="Content Placeholder 2"/>
          <p:cNvSpPr>
            <a:spLocks noGrp="1"/>
          </p:cNvSpPr>
          <p:nvPr>
            <p:ph idx="1"/>
          </p:nvPr>
        </p:nvSpPr>
        <p:spPr>
          <a:xfrm>
            <a:off x="457200" y="2590800"/>
            <a:ext cx="8229600" cy="4525963"/>
          </a:xfrm>
        </p:spPr>
        <p:txBody>
          <a:bodyPr/>
          <a:lstStyle/>
          <a:p>
            <a:pPr marL="0" indent="0" algn="ctr">
              <a:buNone/>
            </a:pPr>
            <a:r>
              <a:rPr lang="en-US" dirty="0" smtClean="0"/>
              <a:t>A partnership of organizations who work to increase opportunities for healthy eating and physical activity – 80+ member organizations</a:t>
            </a:r>
          </a:p>
          <a:p>
            <a:pPr marL="228600" indent="-228600">
              <a:buNone/>
            </a:pPr>
            <a:endParaRPr lang="en-US" dirty="0" smtClean="0"/>
          </a:p>
          <a:p>
            <a:pPr marL="228600" indent="-228600" algn="ctr">
              <a:buNone/>
            </a:pPr>
            <a:r>
              <a:rPr lang="en-US" dirty="0" err="1" smtClean="0"/>
              <a:t>www.EatSmartMoveMoreNC.com</a:t>
            </a:r>
            <a:endParaRPr lang="en-US" dirty="0"/>
          </a:p>
          <a:p>
            <a:pPr marL="0" indent="0">
              <a:buNone/>
            </a:pPr>
            <a:endParaRPr lang="en-US" dirty="0"/>
          </a:p>
        </p:txBody>
      </p:sp>
    </p:spTree>
    <p:extLst>
      <p:ext uri="{BB962C8B-B14F-4D97-AF65-F5344CB8AC3E}">
        <p14:creationId xmlns:p14="http://schemas.microsoft.com/office/powerpoint/2010/main" val="3458438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42900" y="1066800"/>
            <a:ext cx="8458200" cy="1143000"/>
          </a:xfrm>
        </p:spPr>
        <p:txBody>
          <a:bodyPr/>
          <a:lstStyle/>
          <a:p>
            <a:pPr eaLnBrk="1" hangingPunct="1"/>
            <a:r>
              <a:rPr lang="en-US" sz="3200" dirty="0" smtClean="0">
                <a:latin typeface="Arial" charset="0"/>
                <a:cs typeface="Arial" charset="0"/>
              </a:rPr>
              <a:t>North Carolina’s Obesity </a:t>
            </a:r>
            <a:br>
              <a:rPr lang="en-US" sz="3200" dirty="0" smtClean="0">
                <a:latin typeface="Arial" charset="0"/>
                <a:cs typeface="Arial" charset="0"/>
              </a:rPr>
            </a:br>
            <a:r>
              <a:rPr lang="en-US" sz="3200" dirty="0" smtClean="0">
                <a:latin typeface="Arial" charset="0"/>
                <a:cs typeface="Arial" charset="0"/>
              </a:rPr>
              <a:t>Prevention Plan 2007-2012</a:t>
            </a:r>
          </a:p>
        </p:txBody>
      </p:sp>
      <p:sp>
        <p:nvSpPr>
          <p:cNvPr id="39939" name="Rectangle 3"/>
          <p:cNvSpPr>
            <a:spLocks noGrp="1" noChangeArrowheads="1"/>
          </p:cNvSpPr>
          <p:nvPr>
            <p:ph type="body" idx="1"/>
          </p:nvPr>
        </p:nvSpPr>
        <p:spPr>
          <a:xfrm>
            <a:off x="228600" y="2743200"/>
            <a:ext cx="5943600" cy="4114800"/>
          </a:xfrm>
        </p:spPr>
        <p:txBody>
          <a:bodyPr/>
          <a:lstStyle/>
          <a:p>
            <a:pPr eaLnBrk="1" hangingPunct="1">
              <a:lnSpc>
                <a:spcPct val="80000"/>
              </a:lnSpc>
              <a:buFontTx/>
              <a:buNone/>
            </a:pPr>
            <a:r>
              <a:rPr lang="en-US" sz="2800" i="1" dirty="0" smtClean="0"/>
              <a:t>Eat Smart, Move More: North Carolina’s Plan to Prevent Overweight, Obesity and Related Chronic Diseases, </a:t>
            </a:r>
          </a:p>
          <a:p>
            <a:pPr eaLnBrk="1" hangingPunct="1">
              <a:lnSpc>
                <a:spcPct val="80000"/>
              </a:lnSpc>
              <a:buFontTx/>
              <a:buNone/>
            </a:pPr>
            <a:r>
              <a:rPr lang="en-US" sz="2800" i="1" dirty="0" smtClean="0"/>
              <a:t>    2007-2012</a:t>
            </a:r>
          </a:p>
          <a:p>
            <a:pPr eaLnBrk="1" hangingPunct="1">
              <a:lnSpc>
                <a:spcPct val="80000"/>
              </a:lnSpc>
              <a:buFontTx/>
              <a:buNone/>
            </a:pPr>
            <a:endParaRPr lang="en-US" sz="2800" b="1" dirty="0" smtClean="0"/>
          </a:p>
          <a:p>
            <a:pPr lvl="1" eaLnBrk="1" hangingPunct="1">
              <a:lnSpc>
                <a:spcPct val="80000"/>
              </a:lnSpc>
              <a:buFontTx/>
              <a:buNone/>
            </a:pPr>
            <a:endParaRPr lang="en-US" sz="2400" dirty="0" smtClean="0">
              <a:ea typeface="ＭＳ Ｐゴシック" charset="-128"/>
            </a:endParaRPr>
          </a:p>
          <a:p>
            <a:pPr eaLnBrk="1" hangingPunct="1">
              <a:lnSpc>
                <a:spcPct val="80000"/>
              </a:lnSpc>
              <a:buFontTx/>
              <a:buNone/>
            </a:pPr>
            <a:endParaRPr lang="en-US" sz="2800" dirty="0" smtClean="0"/>
          </a:p>
        </p:txBody>
      </p:sp>
      <p:pic>
        <p:nvPicPr>
          <p:cNvPr id="39940" name="Picture 4"/>
          <p:cNvPicPr>
            <a:picLocks noChangeAspect="1" noChangeArrowheads="1"/>
          </p:cNvPicPr>
          <p:nvPr/>
        </p:nvPicPr>
        <p:blipFill>
          <a:blip r:embed="rId3">
            <a:clrChange>
              <a:clrFrom>
                <a:srgbClr val="FFFFD8"/>
              </a:clrFrom>
              <a:clrTo>
                <a:srgbClr val="FFFFD8">
                  <a:alpha val="0"/>
                </a:srgbClr>
              </a:clrTo>
            </a:clrChange>
            <a:extLst>
              <a:ext uri="{28A0092B-C50C-407E-A947-70E740481C1C}">
                <a14:useLocalDpi xmlns:a14="http://schemas.microsoft.com/office/drawing/2010/main" val="0"/>
              </a:ext>
            </a:extLst>
          </a:blip>
          <a:srcRect l="6061" t="8824" r="7071"/>
          <a:stretch>
            <a:fillRect/>
          </a:stretch>
        </p:blipFill>
        <p:spPr bwMode="auto">
          <a:xfrm>
            <a:off x="4953000" y="4073525"/>
            <a:ext cx="3276600" cy="236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4058159"/>
      </p:ext>
    </p:extLst>
  </p:cSld>
  <p:clrMapOvr>
    <a:masterClrMapping/>
  </p:clrMapOvr>
  <p:transition>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normAutofit fontScale="90000"/>
          </a:bodyPr>
          <a:lstStyle/>
          <a:p>
            <a:r>
              <a:rPr lang="en-US" dirty="0" smtClean="0"/>
              <a:t>Final Report on North Carolina’s Obesity Prevention Plan 2007-2012</a:t>
            </a:r>
            <a:endParaRPr lang="en-US" dirty="0"/>
          </a:p>
        </p:txBody>
      </p:sp>
      <p:sp>
        <p:nvSpPr>
          <p:cNvPr id="3" name="Content Placeholder 2"/>
          <p:cNvSpPr>
            <a:spLocks noGrp="1"/>
          </p:cNvSpPr>
          <p:nvPr>
            <p:ph idx="1"/>
          </p:nvPr>
        </p:nvSpPr>
        <p:spPr>
          <a:xfrm>
            <a:off x="491319" y="2133600"/>
            <a:ext cx="8229600" cy="4221163"/>
          </a:xfrm>
        </p:spPr>
        <p:txBody>
          <a:bodyPr/>
          <a:lstStyle/>
          <a:p>
            <a:pPr marL="0" indent="0">
              <a:buNone/>
            </a:pPr>
            <a:endParaRPr lang="en-US" dirty="0" smtClean="0"/>
          </a:p>
          <a:p>
            <a:pPr marL="0" indent="0">
              <a:buNone/>
            </a:pPr>
            <a:endParaRPr lang="en-US" dirty="0" smtClean="0"/>
          </a:p>
          <a:p>
            <a:pPr marL="0" indent="0">
              <a:buNone/>
            </a:pPr>
            <a:r>
              <a:rPr lang="en-US" sz="4000" dirty="0" smtClean="0"/>
              <a:t>Spring 2013 Release</a:t>
            </a:r>
            <a:endParaRPr lang="en-US" sz="40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1751" y="2590800"/>
            <a:ext cx="3180723" cy="411289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2297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8446" t="12336" r="7237" b="5773"/>
          <a:stretch/>
        </p:blipFill>
        <p:spPr bwMode="auto">
          <a:xfrm>
            <a:off x="1295400" y="1219200"/>
            <a:ext cx="6400800" cy="497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1402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2076" y="1533465"/>
            <a:ext cx="8059848" cy="5324535"/>
          </a:xfrm>
          <a:prstGeom prst="rect">
            <a:avLst/>
          </a:prstGeom>
        </p:spPr>
        <p:txBody>
          <a:bodyPr wrap="square">
            <a:spAutoFit/>
          </a:bodyPr>
          <a:lstStyle/>
          <a:p>
            <a:r>
              <a:rPr lang="en-US" sz="2000" i="1" dirty="0">
                <a:solidFill>
                  <a:prstClr val="black"/>
                </a:solidFill>
              </a:rPr>
              <a:t>September 2011 	</a:t>
            </a:r>
          </a:p>
          <a:p>
            <a:pPr marL="285750" indent="-285750">
              <a:buClr>
                <a:srgbClr val="74CA05"/>
              </a:buClr>
              <a:buSzPct val="150000"/>
              <a:buFont typeface="Arial" pitchFamily="34" charset="0"/>
              <a:buChar char="•"/>
            </a:pPr>
            <a:r>
              <a:rPr lang="en-US" sz="2000" dirty="0">
                <a:solidFill>
                  <a:prstClr val="black"/>
                </a:solidFill>
              </a:rPr>
              <a:t>On-Line </a:t>
            </a:r>
            <a:r>
              <a:rPr lang="en-US" sz="2000" dirty="0" smtClean="0">
                <a:solidFill>
                  <a:prstClr val="black"/>
                </a:solidFill>
              </a:rPr>
              <a:t>Survey</a:t>
            </a:r>
            <a:endParaRPr lang="en-US" sz="2000" dirty="0">
              <a:solidFill>
                <a:prstClr val="black"/>
              </a:solidFill>
            </a:endParaRPr>
          </a:p>
          <a:p>
            <a:pPr>
              <a:buClr>
                <a:srgbClr val="74CA05"/>
              </a:buClr>
              <a:buSzPct val="150000"/>
            </a:pPr>
            <a:endParaRPr lang="en-US" sz="2000" dirty="0">
              <a:solidFill>
                <a:prstClr val="black"/>
              </a:solidFill>
            </a:endParaRPr>
          </a:p>
          <a:p>
            <a:pPr>
              <a:buClr>
                <a:srgbClr val="74CA05"/>
              </a:buClr>
              <a:buSzPct val="150000"/>
            </a:pPr>
            <a:r>
              <a:rPr lang="en-US" sz="2000" i="1" dirty="0">
                <a:solidFill>
                  <a:prstClr val="black"/>
                </a:solidFill>
              </a:rPr>
              <a:t>September 2011 – March 2012  </a:t>
            </a:r>
          </a:p>
          <a:p>
            <a:pPr marL="285750" indent="-285750">
              <a:buClr>
                <a:srgbClr val="74CA05"/>
              </a:buClr>
              <a:buSzPct val="150000"/>
              <a:buFont typeface="Arial" pitchFamily="34" charset="0"/>
              <a:buChar char="•"/>
            </a:pPr>
            <a:r>
              <a:rPr lang="en-US" sz="2000" dirty="0">
                <a:solidFill>
                  <a:prstClr val="black"/>
                </a:solidFill>
              </a:rPr>
              <a:t>The writing team, planning team and the Executive Committee worked on a draft of the P</a:t>
            </a:r>
            <a:r>
              <a:rPr lang="en-US" sz="2000" dirty="0" smtClean="0">
                <a:solidFill>
                  <a:prstClr val="black"/>
                </a:solidFill>
              </a:rPr>
              <a:t>lan</a:t>
            </a:r>
            <a:endParaRPr lang="en-US" sz="2000" dirty="0">
              <a:solidFill>
                <a:prstClr val="black"/>
              </a:solidFill>
            </a:endParaRPr>
          </a:p>
          <a:p>
            <a:pPr marL="285750" indent="-285750">
              <a:buClr>
                <a:srgbClr val="74CA05"/>
              </a:buClr>
              <a:buSzPct val="150000"/>
              <a:buFont typeface="Arial" pitchFamily="34" charset="0"/>
              <a:buChar char="•"/>
            </a:pPr>
            <a:endParaRPr lang="en-US" sz="2000" dirty="0">
              <a:solidFill>
                <a:prstClr val="black"/>
              </a:solidFill>
            </a:endParaRPr>
          </a:p>
          <a:p>
            <a:pPr>
              <a:buClr>
                <a:srgbClr val="74CA05"/>
              </a:buClr>
              <a:buSzPct val="150000"/>
            </a:pPr>
            <a:r>
              <a:rPr lang="en-US" sz="2000" i="1" dirty="0">
                <a:solidFill>
                  <a:prstClr val="black"/>
                </a:solidFill>
              </a:rPr>
              <a:t>March 2012	</a:t>
            </a:r>
          </a:p>
          <a:p>
            <a:pPr marL="285750" indent="-285750">
              <a:buClr>
                <a:srgbClr val="74CA05"/>
              </a:buClr>
              <a:buSzPct val="150000"/>
              <a:buFont typeface="Arial" pitchFamily="34" charset="0"/>
              <a:buChar char="•"/>
            </a:pPr>
            <a:r>
              <a:rPr lang="en-US" sz="2000" dirty="0">
                <a:solidFill>
                  <a:prstClr val="black"/>
                </a:solidFill>
              </a:rPr>
              <a:t>Expert review of a draft of the </a:t>
            </a:r>
            <a:r>
              <a:rPr lang="en-US" sz="2000" dirty="0" smtClean="0">
                <a:solidFill>
                  <a:prstClr val="black"/>
                </a:solidFill>
              </a:rPr>
              <a:t>Plan</a:t>
            </a:r>
            <a:endParaRPr lang="en-US" sz="2000" dirty="0">
              <a:solidFill>
                <a:prstClr val="black"/>
              </a:solidFill>
            </a:endParaRPr>
          </a:p>
          <a:p>
            <a:pPr>
              <a:buClr>
                <a:srgbClr val="74CA05"/>
              </a:buClr>
              <a:buSzPct val="150000"/>
            </a:pPr>
            <a:endParaRPr lang="en-US" sz="2000" dirty="0">
              <a:solidFill>
                <a:prstClr val="black"/>
              </a:solidFill>
            </a:endParaRPr>
          </a:p>
          <a:p>
            <a:pPr>
              <a:buClr>
                <a:srgbClr val="74CA05"/>
              </a:buClr>
              <a:buSzPct val="150000"/>
            </a:pPr>
            <a:r>
              <a:rPr lang="en-US" sz="2000" i="1" dirty="0">
                <a:solidFill>
                  <a:prstClr val="black"/>
                </a:solidFill>
              </a:rPr>
              <a:t>June 2012</a:t>
            </a:r>
          </a:p>
          <a:p>
            <a:pPr marL="342900" indent="-342900">
              <a:buClr>
                <a:srgbClr val="74CA05"/>
              </a:buClr>
              <a:buSzPct val="150000"/>
              <a:buFont typeface="Arial" pitchFamily="34" charset="0"/>
              <a:buChar char="•"/>
            </a:pPr>
            <a:r>
              <a:rPr lang="en-US" sz="2000" dirty="0">
                <a:solidFill>
                  <a:prstClr val="black"/>
                </a:solidFill>
              </a:rPr>
              <a:t>Statewide review of a draft of </a:t>
            </a:r>
            <a:r>
              <a:rPr lang="en-US" sz="2000" dirty="0" smtClean="0">
                <a:solidFill>
                  <a:prstClr val="black"/>
                </a:solidFill>
              </a:rPr>
              <a:t>the Plan</a:t>
            </a:r>
            <a:endParaRPr lang="en-US" sz="2000" dirty="0">
              <a:solidFill>
                <a:prstClr val="black"/>
              </a:solidFill>
            </a:endParaRPr>
          </a:p>
          <a:p>
            <a:pPr>
              <a:buClr>
                <a:srgbClr val="74CA05"/>
              </a:buClr>
              <a:buSzPct val="150000"/>
            </a:pPr>
            <a:endParaRPr lang="en-US" sz="2000" dirty="0">
              <a:solidFill>
                <a:prstClr val="black"/>
              </a:solidFill>
            </a:endParaRPr>
          </a:p>
          <a:p>
            <a:pPr>
              <a:buClr>
                <a:srgbClr val="74CA05"/>
              </a:buClr>
              <a:buSzPct val="150000"/>
            </a:pPr>
            <a:r>
              <a:rPr lang="en-US" sz="2000" i="1" dirty="0">
                <a:solidFill>
                  <a:prstClr val="black"/>
                </a:solidFill>
              </a:rPr>
              <a:t>January 2013</a:t>
            </a:r>
          </a:p>
          <a:p>
            <a:pPr marL="285750" indent="-285750">
              <a:buClr>
                <a:srgbClr val="74CA05"/>
              </a:buClr>
              <a:buSzPct val="150000"/>
              <a:buFont typeface="Arial" pitchFamily="34" charset="0"/>
              <a:buChar char="•"/>
            </a:pPr>
            <a:r>
              <a:rPr lang="en-US" sz="2000" dirty="0">
                <a:solidFill>
                  <a:prstClr val="black"/>
                </a:solidFill>
              </a:rPr>
              <a:t>Release of North Carolina’s new Obesity Prevention </a:t>
            </a:r>
            <a:r>
              <a:rPr lang="en-US" sz="2000" dirty="0" smtClean="0">
                <a:solidFill>
                  <a:prstClr val="black"/>
                </a:solidFill>
              </a:rPr>
              <a:t>Plan- January 24</a:t>
            </a:r>
            <a:r>
              <a:rPr lang="en-US" sz="2000" baseline="30000" dirty="0" smtClean="0">
                <a:solidFill>
                  <a:prstClr val="black"/>
                </a:solidFill>
              </a:rPr>
              <a:t>th</a:t>
            </a:r>
            <a:r>
              <a:rPr lang="en-US" sz="2000" dirty="0" smtClean="0">
                <a:solidFill>
                  <a:prstClr val="black"/>
                </a:solidFill>
              </a:rPr>
              <a:t> State Health Director’s Conference</a:t>
            </a:r>
            <a:r>
              <a:rPr lang="en-US" sz="2000" dirty="0">
                <a:solidFill>
                  <a:prstClr val="black"/>
                </a:solidFill>
              </a:rPr>
              <a:t/>
            </a:r>
            <a:br>
              <a:rPr lang="en-US" sz="2000" dirty="0">
                <a:solidFill>
                  <a:prstClr val="black"/>
                </a:solidFill>
              </a:rPr>
            </a:br>
            <a:endParaRPr lang="en-US" sz="2000" dirty="0">
              <a:solidFill>
                <a:prstClr val="black"/>
              </a:solidFill>
            </a:endParaRPr>
          </a:p>
        </p:txBody>
      </p:sp>
      <p:sp>
        <p:nvSpPr>
          <p:cNvPr id="4" name="TextBox 3"/>
          <p:cNvSpPr txBox="1"/>
          <p:nvPr/>
        </p:nvSpPr>
        <p:spPr>
          <a:xfrm>
            <a:off x="533400" y="990600"/>
            <a:ext cx="8305800" cy="461665"/>
          </a:xfrm>
          <a:prstGeom prst="rect">
            <a:avLst/>
          </a:prstGeom>
          <a:noFill/>
        </p:spPr>
        <p:txBody>
          <a:bodyPr wrap="square" rtlCol="0">
            <a:spAutoFit/>
          </a:bodyPr>
          <a:lstStyle/>
          <a:p>
            <a:r>
              <a:rPr lang="en-US" sz="2400" b="1" dirty="0" smtClean="0">
                <a:solidFill>
                  <a:prstClr val="black"/>
                </a:solidFill>
              </a:rPr>
              <a:t>North Carolina’s Obesity Prevention Plan Development Process</a:t>
            </a:r>
            <a:endParaRPr lang="en-US" sz="2400" b="1" dirty="0">
              <a:solidFill>
                <a:prstClr val="black"/>
              </a:solidFill>
            </a:endParaRPr>
          </a:p>
        </p:txBody>
      </p:sp>
    </p:spTree>
    <p:extLst>
      <p:ext uri="{BB962C8B-B14F-4D97-AF65-F5344CB8AC3E}">
        <p14:creationId xmlns:p14="http://schemas.microsoft.com/office/powerpoint/2010/main" val="26149851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1052</TotalTime>
  <Words>2141</Words>
  <Application>Microsoft Office PowerPoint</Application>
  <PresentationFormat>On-screen Show (4:3)</PresentationFormat>
  <Paragraphs>204</Paragraphs>
  <Slides>26</Slides>
  <Notes>24</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1_Office Theme</vt:lpstr>
      <vt:lpstr>North Carolina's Plan to Address Obesity: Healthy Weight and Healthy Communities 2013-2020 </vt:lpstr>
      <vt:lpstr>PowerPoint Presentation</vt:lpstr>
      <vt:lpstr> Objectives</vt:lpstr>
      <vt:lpstr>Eat Smart, Move More North Carolina Movement</vt:lpstr>
      <vt:lpstr>Eat Smart, Move More North Carolina Leadership Team</vt:lpstr>
      <vt:lpstr>North Carolina’s Obesity  Prevention Plan 2007-2012</vt:lpstr>
      <vt:lpstr>Final Report on North Carolina’s Obesity Prevention Plan 2007-2012</vt:lpstr>
      <vt:lpstr>PowerPoint Presentation</vt:lpstr>
      <vt:lpstr>PowerPoint Presentation</vt:lpstr>
      <vt:lpstr>PowerPoint Presentation</vt:lpstr>
      <vt:lpstr>Intended Audience</vt:lpstr>
      <vt:lpstr>PowerPoint Presentation</vt:lpstr>
      <vt:lpstr>PowerPoint Presentation</vt:lpstr>
      <vt:lpstr>PowerPoint Presentation</vt:lpstr>
      <vt:lpstr>PowerPoint Presentation</vt:lpstr>
      <vt:lpstr>PowerPoint Presentation</vt:lpstr>
      <vt:lpstr>PowerPoint Presentation</vt:lpstr>
      <vt:lpstr>Public Release</vt:lpstr>
      <vt:lpstr>Public Release</vt:lpstr>
      <vt:lpstr>Promote the Plan</vt:lpstr>
      <vt:lpstr>Promote the Plan</vt:lpstr>
      <vt:lpstr>Use the Plan</vt:lpstr>
      <vt:lpstr>Communicate Success</vt:lpstr>
      <vt:lpstr>PowerPoint Presentation</vt:lpstr>
      <vt:lpstr>PowerPoint Presentation</vt:lpstr>
      <vt:lpstr>Thank You</vt:lpstr>
    </vt:vector>
  </TitlesOfParts>
  <Company>NC DHHS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North Carolina's Plan to Address Obesity: Healthy Weight and Healthy Communities 2013-2020 </dc:title>
  <dc:creator>DPH Staff</dc:creator>
  <cp:lastModifiedBy>DPH Staff</cp:lastModifiedBy>
  <cp:revision>105</cp:revision>
  <dcterms:created xsi:type="dcterms:W3CDTF">2013-01-13T18:53:34Z</dcterms:created>
  <dcterms:modified xsi:type="dcterms:W3CDTF">2013-01-22T20:27:45Z</dcterms:modified>
</cp:coreProperties>
</file>