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8" r:id="rId1"/>
  </p:sldMasterIdLst>
  <p:notesMasterIdLst>
    <p:notesMasterId r:id="rId19"/>
  </p:notesMasterIdLst>
  <p:sldIdLst>
    <p:sldId id="256" r:id="rId2"/>
    <p:sldId id="266" r:id="rId3"/>
    <p:sldId id="257" r:id="rId4"/>
    <p:sldId id="258" r:id="rId5"/>
    <p:sldId id="259" r:id="rId6"/>
    <p:sldId id="267" r:id="rId7"/>
    <p:sldId id="260" r:id="rId8"/>
    <p:sldId id="270" r:id="rId9"/>
    <p:sldId id="261" r:id="rId10"/>
    <p:sldId id="262" r:id="rId11"/>
    <p:sldId id="263" r:id="rId12"/>
    <p:sldId id="271" r:id="rId13"/>
    <p:sldId id="275" r:id="rId14"/>
    <p:sldId id="264" r:id="rId15"/>
    <p:sldId id="269" r:id="rId16"/>
    <p:sldId id="265" r:id="rId17"/>
    <p:sldId id="268"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dner, Dave" initials="GD" lastIdx="3" clrIdx="0">
    <p:extLst>
      <p:ext uri="{19B8F6BF-5375-455C-9EA6-DF929625EA0E}">
        <p15:presenceInfo xmlns:p15="http://schemas.microsoft.com/office/powerpoint/2012/main" userId="S-1-5-21-2744878847-1876734302-662453930-459516" providerId="AD"/>
      </p:ext>
    </p:extLst>
  </p:cmAuthor>
  <p:cmAuthor id="2" name="McDonald, Capri" initials="MC" lastIdx="2" clrIdx="1">
    <p:extLst>
      <p:ext uri="{19B8F6BF-5375-455C-9EA6-DF929625EA0E}">
        <p15:presenceInfo xmlns:p15="http://schemas.microsoft.com/office/powerpoint/2012/main" userId="S-1-5-21-2744878847-1876734302-662453930-431768" providerId="AD"/>
      </p:ext>
    </p:extLst>
  </p:cmAuthor>
  <p:cmAuthor id="3" name="Jen Sohl-Marion" initials="JLS" lastIdx="16" clrIdx="2">
    <p:extLst>
      <p:ext uri="{19B8F6BF-5375-455C-9EA6-DF929625EA0E}">
        <p15:presenceInfo xmlns:p15="http://schemas.microsoft.com/office/powerpoint/2012/main" userId="Jen Sohl-Mari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A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6949" autoAdjust="0"/>
  </p:normalViewPr>
  <p:slideViewPr>
    <p:cSldViewPr>
      <p:cViewPr varScale="1">
        <p:scale>
          <a:sx n="80" d="100"/>
          <a:sy n="80" d="100"/>
        </p:scale>
        <p:origin x="2514" y="84"/>
      </p:cViewPr>
      <p:guideLst>
        <p:guide orient="horz" pos="2112"/>
        <p:guide pos="2880"/>
      </p:guideLst>
    </p:cSldViewPr>
  </p:slideViewPr>
  <p:notesTextViewPr>
    <p:cViewPr>
      <p:scale>
        <a:sx n="1" d="1"/>
        <a:sy n="1" d="1"/>
      </p:scale>
      <p:origin x="0" y="0"/>
    </p:cViewPr>
  </p:notesTextViewPr>
  <p:sorterViewPr>
    <p:cViewPr>
      <p:scale>
        <a:sx n="100" d="100"/>
        <a:sy n="100" d="100"/>
      </p:scale>
      <p:origin x="0" y="-336"/>
    </p:cViewPr>
  </p:sorterViewPr>
  <p:notesViewPr>
    <p:cSldViewPr>
      <p:cViewPr>
        <p:scale>
          <a:sx n="80" d="100"/>
          <a:sy n="80" d="100"/>
        </p:scale>
        <p:origin x="2702" y="-92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6-08-09T18:31:09.219"/>
    </inkml:context>
    <inkml:brush xml:id="br0">
      <inkml:brushProperty name="width" value="0.05" units="cm"/>
      <inkml:brushProperty name="height" value="0.05" units="cm"/>
      <inkml:brushProperty name="fitToCurve" value="1"/>
    </inkml:brush>
  </inkml:definitions>
  <inkml:traceGroup>
    <inkml:annotationXML>
      <emma:emma xmlns:emma="http://www.w3.org/2003/04/emma" version="1.0">
        <emma:interpretation id="{3362F23B-9443-46DF-8662-3EBCB46EC4BB}" emma:medium="tactile" emma:mode="ink">
          <msink:context xmlns:msink="http://schemas.microsoft.com/ink/2010/main" type="writingRegion" rotatedBoundingBox="23466,10477 23481,10477 23481,10492 23466,10492"/>
        </emma:interpretation>
      </emma:emma>
    </inkml:annotationXML>
    <inkml:traceGroup>
      <inkml:annotationXML>
        <emma:emma xmlns:emma="http://www.w3.org/2003/04/emma" version="1.0">
          <emma:interpretation id="{4B3D3927-0BE7-4775-B1CB-E0DD202505FF}" emma:medium="tactile" emma:mode="ink">
            <msink:context xmlns:msink="http://schemas.microsoft.com/ink/2010/main" type="paragraph" rotatedBoundingBox="23466,10477 23481,10477 23481,10492 23466,10492" alignmentLevel="1"/>
          </emma:interpretation>
        </emma:emma>
      </inkml:annotationXML>
      <inkml:traceGroup>
        <inkml:annotationXML>
          <emma:emma xmlns:emma="http://www.w3.org/2003/04/emma" version="1.0">
            <emma:interpretation id="{EDAF042B-4669-4149-8368-8C2DF7C8C6EB}" emma:medium="tactile" emma:mode="ink">
              <msink:context xmlns:msink="http://schemas.microsoft.com/ink/2010/main" type="line" rotatedBoundingBox="23466,10477 23481,10477 23481,10492 23466,10492"/>
            </emma:interpretation>
          </emma:emma>
        </inkml:annotationXML>
        <inkml:traceGroup>
          <inkml:annotationXML>
            <emma:emma xmlns:emma="http://www.w3.org/2003/04/emma" version="1.0">
              <emma:interpretation id="{99712016-5B68-482C-A2FB-1115A42BB029}" emma:medium="tactile" emma:mode="ink">
                <msink:context xmlns:msink="http://schemas.microsoft.com/ink/2010/main" type="inkWord" rotatedBoundingBox="23466,10477 23481,10477 23481,10492 23466,10492"/>
              </emma:interpretation>
              <emma:one-of disjunction-type="recognition" id="oneOf0">
                <emma:interpretation id="interp0" emma:lang="en-US" emma:confidence="0">
                  <emma:literal>.</emma:literal>
                </emma:interpretation>
                <emma:interpretation id="interp1" emma:lang="en-US" emma:confidence="0">
                  <emma:literal>v</emma:literal>
                </emma:interpretation>
                <emma:interpretation id="interp2" emma:lang="en-US" emma:confidence="0">
                  <emma:literal>}</emma:literal>
                </emma:interpretation>
                <emma:interpretation id="interp3" emma:lang="en-US" emma:confidence="0">
                  <emma:literal>w</emma:literal>
                </emma:interpretation>
                <emma:interpretation id="interp4" emma:lang="en-US" emma:confidence="0">
                  <emma:literal>3</emma:literal>
                </emma:interpretation>
              </emma:one-of>
            </emma:emma>
          </inkml:annotationXML>
          <inkml:trace contextRef="#ctx0" brushRef="#br0">0 0 0</inkml:trace>
        </inkml:traceGroup>
      </inkml:traceGroup>
    </inkml:traceGroup>
  </inkml:traceGroup>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6-08-09T18:31:18.173"/>
    </inkml:context>
    <inkml:brush xml:id="br0">
      <inkml:brushProperty name="width" value="0.05" units="cm"/>
      <inkml:brushProperty name="height" value="0.05" units="cm"/>
      <inkml:brushProperty name="fitToCurve" value="1"/>
    </inkml:brush>
  </inkml:definitions>
  <inkml:traceGroup>
    <inkml:annotationXML>
      <emma:emma xmlns:emma="http://www.w3.org/2003/04/emma" version="1.0">
        <emma:interpretation id="{71F297E5-B7C5-401C-957E-F3C48F4B4AEB}" emma:medium="tactile" emma:mode="ink">
          <msink:context xmlns:msink="http://schemas.microsoft.com/ink/2010/main" type="inkDrawing" rotatedBoundingBox="317,14431 332,14431 332,14446 317,14446" shapeName="Other">
            <msink:destinationLink direction="with" ref="{F96B160C-A06A-4076-AF4A-466350169AFC}"/>
          </msink:context>
        </emma:interpretation>
      </emma:emma>
    </inkml:annotationXML>
    <inkml:trace contextRef="#ctx0" brushRef="#br0">0 0 0</inkml:trace>
  </inkml:traceGroup>
</inkml:ink>
</file>

<file path=ppt/ink/ink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56.72083" units="1/cm"/>
          <inkml:channelProperty channel="Y" name="resolution" value="28.34646" units="1/cm"/>
          <inkml:channelProperty channel="T" name="resolution" value="1" units="1/dev"/>
        </inkml:channelProperties>
      </inkml:inkSource>
      <inkml:timestamp xml:id="ts0" timeString="2016-08-09T18:31:14.165"/>
    </inkml:context>
    <inkml:brush xml:id="br0">
      <inkml:brushProperty name="width" value="0.05" units="cm"/>
      <inkml:brushProperty name="height" value="0.05" units="cm"/>
      <inkml:brushProperty name="fitToCurve" value="1"/>
    </inkml:brush>
  </inkml:definitions>
  <inkml:traceGroup>
    <inkml:annotationXML>
      <emma:emma xmlns:emma="http://www.w3.org/2003/04/emma" version="1.0">
        <emma:interpretation id="{F96B160C-A06A-4076-AF4A-466350169AFC}" emma:medium="tactile" emma:mode="ink">
          <msink:context xmlns:msink="http://schemas.microsoft.com/ink/2010/main" type="inkDrawing" rotatedBoundingBox="-4324,12323 -4299,12439 -4321,12443 -4346,12327" semanticType="callout" shapeName="Other">
            <msink:sourceLink direction="with" ref="{71F297E5-B7C5-401C-957E-F3C48F4B4AEB}"/>
          </msink:context>
        </emma:interpretation>
      </emma:emma>
    </inkml:annotationXML>
    <inkml:trace contextRef="#ctx0" brushRef="#br0">0 0 0,'0'29'31,"0"0"-15,0-1 0,29 1-1</inkml:trace>
  </inkml:traceGroup>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B0D597-8197-4614-9528-2A0FCAE46FD6}" type="datetimeFigureOut">
              <a:rPr lang="en-US" smtClean="0"/>
              <a:t>8/7/2017</a:t>
            </a:fld>
            <a:endParaRPr lang="en-US" dirty="0"/>
          </a:p>
        </p:txBody>
      </p:sp>
      <p:sp>
        <p:nvSpPr>
          <p:cNvPr id="4" name="Slide Image Placeholder 3"/>
          <p:cNvSpPr>
            <a:spLocks noGrp="1" noRot="1" noChangeAspect="1"/>
          </p:cNvSpPr>
          <p:nvPr>
            <p:ph type="sldImg" idx="2"/>
          </p:nvPr>
        </p:nvSpPr>
        <p:spPr>
          <a:xfrm>
            <a:off x="1752600" y="457200"/>
            <a:ext cx="3276600" cy="2457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3124201"/>
            <a:ext cx="5638800" cy="5561012"/>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6BF2B00-1B32-4AE2-B9FD-41F77FA2CA81}" type="slidenum">
              <a:rPr lang="en-US" smtClean="0"/>
              <a:t>‹#›</a:t>
            </a:fld>
            <a:endParaRPr lang="en-US" dirty="0"/>
          </a:p>
        </p:txBody>
      </p:sp>
    </p:spTree>
    <p:extLst>
      <p:ext uri="{BB962C8B-B14F-4D97-AF65-F5344CB8AC3E}">
        <p14:creationId xmlns:p14="http://schemas.microsoft.com/office/powerpoint/2010/main" val="2373889921"/>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hildnutrition.ncpublicschools.gov/information-resources/local-wellness-policies"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this training module on the Healthy Active Children Policy.</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1</a:t>
            </a:fld>
            <a:endParaRPr lang="en-US" dirty="0"/>
          </a:p>
        </p:txBody>
      </p:sp>
    </p:spTree>
    <p:extLst>
      <p:ext uri="{BB962C8B-B14F-4D97-AF65-F5344CB8AC3E}">
        <p14:creationId xmlns:p14="http://schemas.microsoft.com/office/powerpoint/2010/main" val="34605146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defined in the Healthy Active Children Policy, recess shall consist of unstructured free play or structured games and activities.</a:t>
            </a:r>
            <a:r>
              <a:rPr lang="en-US" dirty="0">
                <a:solidFill>
                  <a:srgbClr val="FF0000"/>
                </a:solidFill>
              </a:rPr>
              <a:t> The Healthy Active Children Policy states that recess and physical activity shall not be taken away as a form of punishment </a:t>
            </a:r>
            <a:r>
              <a:rPr lang="en-US" baseline="0" dirty="0">
                <a:solidFill>
                  <a:srgbClr val="FF0000"/>
                </a:solidFill>
              </a:rPr>
              <a:t>(for example, withholding recess to discipline a student) </a:t>
            </a:r>
            <a:r>
              <a:rPr lang="en-US" dirty="0">
                <a:solidFill>
                  <a:srgbClr val="FF0000"/>
                </a:solidFill>
              </a:rPr>
              <a:t>and exercise shall not be assigned or used as a form of punishment for students (for example, walking/running</a:t>
            </a:r>
            <a:r>
              <a:rPr lang="en-US" baseline="0" dirty="0">
                <a:solidFill>
                  <a:srgbClr val="FF0000"/>
                </a:solidFill>
              </a:rPr>
              <a:t> laps as punishment for classroom misbehavior). </a:t>
            </a:r>
            <a:endParaRPr lang="en-US"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teachers have discovered</a:t>
            </a:r>
            <a:r>
              <a:rPr lang="en-US" baseline="0" dirty="0"/>
              <a:t> and implemented </a:t>
            </a:r>
            <a:r>
              <a:rPr lang="en-US" i="1" baseline="0" dirty="0"/>
              <a:t>active recess </a:t>
            </a:r>
            <a:r>
              <a:rPr lang="en-US" i="0" baseline="0" dirty="0"/>
              <a:t>as an effective way to ensure all students get the benefits of physical activity during that important part of the school day. Active recess includes structured activities and games that students can easily learn and enjoy outdoors or indoors. Click on the Active Recess video link to learn more.</a:t>
            </a:r>
            <a:endParaRPr lang="en-US" i="1" dirty="0"/>
          </a:p>
          <a:p>
            <a:endParaRPr lang="en-US" dirty="0"/>
          </a:p>
          <a:p>
            <a:endParaRPr lang="en-US" dirty="0"/>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46BF2B00-1B32-4AE2-B9FD-41F77FA2CA81}" type="slidenum">
              <a:rPr lang="en-US" smtClean="0"/>
              <a:t>10</a:t>
            </a:fld>
            <a:endParaRPr lang="en-US" dirty="0"/>
          </a:p>
        </p:txBody>
      </p:sp>
    </p:spTree>
    <p:extLst>
      <p:ext uri="{BB962C8B-B14F-4D97-AF65-F5344CB8AC3E}">
        <p14:creationId xmlns:p14="http://schemas.microsoft.com/office/powerpoint/2010/main" val="376310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Nutrition services, education</a:t>
            </a:r>
            <a:r>
              <a:rPr lang="en-US" baseline="0" dirty="0"/>
              <a:t> and promotion are addressed in the Healthy Active Children Policy. Consistent with Federal Regulation (7CFR 210) schools are required to:</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Offer a variety of healthful, appealing food and beverage options for students – Examples include fresh fruits and vegetables and access to drinking water</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Commit to utilize non-food related strategies to recognize and reward students – Examples might include stickers, classroom or school-wide recognition and extra recess time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Offer nutrition education that aligns with national dietary guidelines, adheres to state academic standards; utilizes integrated instruction; is grade specific and sequential in building skills for students to choose, prepare and consume healthy foods and beverages and connects the classroom, cafeteria and community with involvement from teachers, school staff, child nutrition professionals, families, students and the community.</a:t>
            </a:r>
            <a:endParaRPr lang="en-US" dirty="0"/>
          </a:p>
          <a:p>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11</a:t>
            </a:fld>
            <a:endParaRPr lang="en-US" dirty="0"/>
          </a:p>
        </p:txBody>
      </p:sp>
    </p:spTree>
    <p:extLst>
      <p:ext uri="{BB962C8B-B14F-4D97-AF65-F5344CB8AC3E}">
        <p14:creationId xmlns:p14="http://schemas.microsoft.com/office/powerpoint/2010/main" val="933602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4563">
              <a:defRPr>
                <a:solidFill>
                  <a:schemeClr val="tx1"/>
                </a:solidFill>
                <a:latin typeface="Verdana" panose="020B0604030504040204" pitchFamily="34" charset="0"/>
                <a:cs typeface="Arial" panose="020B0604020202020204" pitchFamily="34" charset="0"/>
              </a:defRPr>
            </a:lvl1pPr>
            <a:lvl2pPr marL="742950" indent="-285750" defTabSz="944563">
              <a:defRPr>
                <a:solidFill>
                  <a:schemeClr val="tx1"/>
                </a:solidFill>
                <a:latin typeface="Verdana" panose="020B0604030504040204" pitchFamily="34" charset="0"/>
                <a:cs typeface="Arial" panose="020B0604020202020204" pitchFamily="34" charset="0"/>
              </a:defRPr>
            </a:lvl2pPr>
            <a:lvl3pPr marL="1143000" indent="-228600" defTabSz="944563">
              <a:defRPr>
                <a:solidFill>
                  <a:schemeClr val="tx1"/>
                </a:solidFill>
                <a:latin typeface="Verdana" panose="020B0604030504040204" pitchFamily="34" charset="0"/>
                <a:cs typeface="Arial" panose="020B0604020202020204" pitchFamily="34" charset="0"/>
              </a:defRPr>
            </a:lvl3pPr>
            <a:lvl4pPr marL="1600200" indent="-228600" defTabSz="944563">
              <a:defRPr>
                <a:solidFill>
                  <a:schemeClr val="tx1"/>
                </a:solidFill>
                <a:latin typeface="Verdana" panose="020B0604030504040204" pitchFamily="34" charset="0"/>
                <a:cs typeface="Arial" panose="020B0604020202020204" pitchFamily="34" charset="0"/>
              </a:defRPr>
            </a:lvl4pPr>
            <a:lvl5pPr marL="2057400" indent="-228600" defTabSz="944563">
              <a:defRPr>
                <a:solidFill>
                  <a:schemeClr val="tx1"/>
                </a:solidFill>
                <a:latin typeface="Verdana" panose="020B0604030504040204" pitchFamily="34" charset="0"/>
                <a:cs typeface="Arial" panose="020B0604020202020204" pitchFamily="34" charset="0"/>
              </a:defRPr>
            </a:lvl5pPr>
            <a:lvl6pPr marL="25146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186533AA-73AD-46E5-98B6-FEE8E54B84D6}" type="slidenum">
              <a:rPr lang="en-US" altLang="en-US" smtClean="0">
                <a:latin typeface="Times New Roman" panose="02020603050405020304" pitchFamily="18" charset="0"/>
              </a:rPr>
              <a:pPr/>
              <a:t>12</a:t>
            </a:fld>
            <a:endParaRPr lang="en-US" altLang="en-US">
              <a:latin typeface="Times New Roman" panose="02020603050405020304" pitchFamily="18" charset="0"/>
            </a:endParaRPr>
          </a:p>
        </p:txBody>
      </p:sp>
      <p:sp>
        <p:nvSpPr>
          <p:cNvPr id="10" name="Notes Placeholder 9"/>
          <p:cNvSpPr>
            <a:spLocks noGrp="1"/>
          </p:cNvSpPr>
          <p:nvPr>
            <p:ph type="body" idx="1"/>
          </p:nvPr>
        </p:nvSpPr>
        <p:spPr>
          <a:xfrm>
            <a:off x="685799" y="3124201"/>
            <a:ext cx="5824537" cy="5824536"/>
          </a:xfrm>
        </p:spPr>
        <p:txBody>
          <a:bodyPr/>
          <a:lstStyle/>
          <a:p>
            <a:r>
              <a:rPr lang="en-US" sz="1100" dirty="0">
                <a:solidFill>
                  <a:srgbClr val="FF0000"/>
                </a:solidFill>
              </a:rPr>
              <a:t>Each LEA administering the National School Lunch Program must establish a Local Wellness Policy consistent with the requirements of Federal Regulation (7CFR210) to promote student health and reduce childhood obesity.  The Local School Wellness Policy requirement was established by the Child Nutrition and WIC Reauthorization Act of 2004, and was further strengthened by the Healthy, Hunger-free Kids Act of 2010. The Local Wellness Policy Final Rule was released in 2016. LEAs were required to be compliant with Local Wellness Policy Final Rule by June 30, 2017. Local Wellness Policies must include:</a:t>
            </a:r>
          </a:p>
          <a:p>
            <a:endParaRPr lang="en-US" sz="1100" dirty="0">
              <a:solidFill>
                <a:srgbClr val="FF0000"/>
              </a:solidFill>
            </a:endParaRPr>
          </a:p>
          <a:p>
            <a:pPr marL="228600" indent="-228600">
              <a:buAutoNum type="arabicPeriod"/>
            </a:pPr>
            <a:r>
              <a:rPr lang="en-US" sz="1100" dirty="0">
                <a:solidFill>
                  <a:srgbClr val="FF0000"/>
                </a:solidFill>
              </a:rPr>
              <a:t>Appropriate evidence-based goals for nutrition promotion, nutrition education, physical activity and other school-based activities designed to promote student wellness, reduce childhood obesity and address child hunger.</a:t>
            </a:r>
          </a:p>
          <a:p>
            <a:pPr marL="228600" indent="-228600">
              <a:buAutoNum type="arabicPeriod"/>
            </a:pPr>
            <a:r>
              <a:rPr lang="en-US" sz="1100" dirty="0">
                <a:solidFill>
                  <a:srgbClr val="FF0000"/>
                </a:solidFill>
              </a:rPr>
              <a:t>Nutrition guidelines for all foods and beverages available to students, sold or provided, on each school campus during the school day.</a:t>
            </a:r>
          </a:p>
          <a:p>
            <a:pPr marL="228600" indent="-228600">
              <a:buAutoNum type="arabicPeriod"/>
            </a:pPr>
            <a:r>
              <a:rPr lang="en-US" sz="1100" dirty="0">
                <a:solidFill>
                  <a:srgbClr val="FF0000"/>
                </a:solidFill>
              </a:rPr>
              <a:t>Policies for food and beverage marketing that restrict marketing and advertising to only those foods and beverages that meet Federal regulations for nutrition standards for both school meals and Smart Snacks in Schools. </a:t>
            </a:r>
          </a:p>
          <a:p>
            <a:pPr marL="228600" indent="-228600">
              <a:buAutoNum type="arabicPeriod"/>
            </a:pPr>
            <a:r>
              <a:rPr lang="en-US" sz="1100" dirty="0">
                <a:solidFill>
                  <a:srgbClr val="FF0000"/>
                </a:solidFill>
              </a:rPr>
              <a:t>Permitted participation of families, students, representatives of the school nutrition programs, PE teachers, school health professionals, the school board, school administrators and the public in the development, implementation and periodic review and update of the Local Wellness Policy.</a:t>
            </a:r>
          </a:p>
          <a:p>
            <a:pPr marL="228600" indent="-228600">
              <a:buAutoNum type="arabicPeriod"/>
            </a:pPr>
            <a:r>
              <a:rPr lang="en-US" sz="1100" dirty="0">
                <a:solidFill>
                  <a:srgbClr val="FF0000"/>
                </a:solidFill>
              </a:rPr>
              <a:t>Communication to the public about the content, implementation and evaluation of the Local Wellness Policy.</a:t>
            </a:r>
          </a:p>
          <a:p>
            <a:pPr marL="228600" indent="-228600">
              <a:buAutoNum type="arabicPeriod"/>
            </a:pPr>
            <a:r>
              <a:rPr lang="en-US" sz="1100" dirty="0">
                <a:solidFill>
                  <a:srgbClr val="FF0000"/>
                </a:solidFill>
              </a:rPr>
              <a:t>A plan for measuring implementation of the Local Wellness Policy, including designation of an LEA official to maintain responsibility of the Local Wellness Policy implementation, compliance and reporting to the public. Each LEA should periodically measure and assess progress with Local Wellness Policy implementation and make available to the public the extent to which schools are in compliance with the Local Wellness Policy, the extent to which the Local Wellness Policy compares to statutory requirements and a description of the progress made in attaining the goals of the Local Wellness Policy. </a:t>
            </a:r>
          </a:p>
          <a:p>
            <a:pPr marL="228600" indent="-228600">
              <a:buAutoNum type="arabicPeriod"/>
            </a:pPr>
            <a:endParaRPr lang="en-US" sz="1100" dirty="0">
              <a:solidFill>
                <a:srgbClr val="FF0000"/>
              </a:solidFill>
            </a:endParaRPr>
          </a:p>
          <a:p>
            <a:r>
              <a:rPr lang="en-US" sz="1100" dirty="0">
                <a:solidFill>
                  <a:srgbClr val="FF0000"/>
                </a:solidFill>
              </a:rPr>
              <a:t>If you have questions about Local Wellness Policies, please go to </a:t>
            </a:r>
            <a:r>
              <a:rPr lang="en-US" sz="1100" dirty="0">
                <a:solidFill>
                  <a:srgbClr val="FF0000"/>
                </a:solidFill>
                <a:hlinkClick r:id="rId3"/>
              </a:rPr>
              <a:t>https://childnutrition.ncpublicschools.gov/information-resources/local-wellness-policies</a:t>
            </a:r>
            <a:r>
              <a:rPr lang="en-US" sz="1100" dirty="0">
                <a:solidFill>
                  <a:srgbClr val="FF0000"/>
                </a:solidFill>
              </a:rPr>
              <a:t>. You will find a recorded webinar on the Local Wellness Policy requirements along with links to additional resources. </a:t>
            </a:r>
          </a:p>
          <a:p>
            <a:endParaRPr lang="en-US" dirty="0"/>
          </a:p>
        </p:txBody>
      </p:sp>
    </p:spTree>
    <p:extLst>
      <p:ext uri="{BB962C8B-B14F-4D97-AF65-F5344CB8AC3E}">
        <p14:creationId xmlns:p14="http://schemas.microsoft.com/office/powerpoint/2010/main" val="3886602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xfrm>
            <a:off x="685799" y="3124201"/>
            <a:ext cx="5748337" cy="56721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marL="171450" indent="-171450">
              <a:spcBef>
                <a:spcPct val="0"/>
              </a:spcBef>
              <a:buFontTx/>
              <a:buChar char="•"/>
            </a:pPr>
            <a:r>
              <a:rPr lang="en-US" altLang="en-US" dirty="0">
                <a:solidFill>
                  <a:srgbClr val="FF0000"/>
                </a:solidFill>
              </a:rPr>
              <a:t>School Nutrition Program Administrators are responsible for assuring that school system guidelines for reimbursable meals are not less restrictive than Federal regulations and guidelines issued for schools in accordance with federal law. There are multiple and complex nutritional requirements for school meals, after-school snack programs and after-school meal programs emphasizing</a:t>
            </a:r>
            <a:r>
              <a:rPr lang="en-US" altLang="en-US" baseline="0" dirty="0">
                <a:solidFill>
                  <a:srgbClr val="FF0000"/>
                </a:solidFill>
              </a:rPr>
              <a:t> whole grains, vegetables, fruit, lowfat dairy and menu choices lower in fat, sodium and sugar</a:t>
            </a:r>
            <a:r>
              <a:rPr lang="en-US" altLang="en-US" dirty="0">
                <a:solidFill>
                  <a:srgbClr val="FF0000"/>
                </a:solidFill>
              </a:rPr>
              <a:t>.</a:t>
            </a:r>
          </a:p>
          <a:p>
            <a:pPr marL="171450" indent="-171450">
              <a:spcBef>
                <a:spcPct val="0"/>
              </a:spcBef>
              <a:buFontTx/>
              <a:buChar char="•"/>
            </a:pPr>
            <a:r>
              <a:rPr lang="en-US" altLang="en-US" dirty="0">
                <a:solidFill>
                  <a:srgbClr val="FF0000"/>
                </a:solidFill>
              </a:rPr>
              <a:t>Current State Board of Education Policy (TCS-S-000) prohibits the sale of foods and beverages to students on the school campus in competition with the school nutrition program from 12:01 AM until the school cafeteria closes for the day. North Carolina General Statute (GS 115C-264) prohibits vending machines and the vending of foods and beverages to students outside the school nutrition program in elementary schools. North Carolina will continue to adhere to the SBE policy and State statute while incorporating the requirements of the Smart Snacks nutrition standards for the portion of the instructional day that is not addressed by the SBE policy. The portion of the instructional day that is not addressed in the SBE policy but is impacted by the Smart Snacks nutrition standards is the period of time between the closure of the school cafeteria for the day until 30 minutes after the dismissal bell rings.</a:t>
            </a:r>
          </a:p>
          <a:p>
            <a:pPr marL="171450" indent="-171450">
              <a:spcBef>
                <a:spcPct val="0"/>
              </a:spcBef>
              <a:buFontTx/>
              <a:buChar char="•"/>
            </a:pPr>
            <a:r>
              <a:rPr lang="en-US" altLang="en-US" dirty="0">
                <a:solidFill>
                  <a:srgbClr val="FF0000"/>
                </a:solidFill>
              </a:rPr>
              <a:t>The Smart Snacks Nutrition Standards applies to a la carte items served in the school nutrition program as well as foods and beverages sold in vending machines, school stores, fundraisers and other venues on the school campus during the instructional day. The instructional day is defined as “12:01 AM until 30 minutes after the bell rings signaling the end of the school day.” These nutrition standards establish limits on portion sizes and the nutritional content of foods and beverages, including limitations on calories, fat, sodium and sugar. Nutrition standards are the same for students in all grades. As part of the Smart Snacks nutrition standards, schools are encouraged to offer and students are encouraged to select more healthful options including more fruits, vegetables and whole grain rich products.</a:t>
            </a:r>
          </a:p>
          <a:p>
            <a:pPr marL="171450" indent="-171450">
              <a:spcBef>
                <a:spcPct val="0"/>
              </a:spcBef>
              <a:buFontTx/>
              <a:buChar char="•"/>
            </a:pPr>
            <a:r>
              <a:rPr lang="en-US" dirty="0">
                <a:solidFill>
                  <a:srgbClr val="FF0000"/>
                </a:solidFill>
              </a:rPr>
              <a:t>Food provided, but not sold, in schools must follow nutrition standards established by the local School Food Authority/Local Education Agency. The Federal nutrition guidelines and Smart Snacks in Schools nutrition standards serve as a reference for State Agencies and local SFAs/LEAs. Local jurisdictions may adopt nutrition standards for foods provided to students which conform to Federal nutrition guidelines, or are more or less stringent than Federal nutrition guidelines. The Local Wellness Policy Final Rule does not require SFAs/LEAs to address standards for food brought from home for individual consumption.</a:t>
            </a:r>
          </a:p>
          <a:p>
            <a:pPr marL="171450" indent="-171450">
              <a:spcBef>
                <a:spcPct val="0"/>
              </a:spcBef>
              <a:buFontTx/>
              <a:buChar char="•"/>
            </a:pPr>
            <a:endParaRPr lang="en-US" altLang="en-US" dirty="0">
              <a:solidFill>
                <a:srgbClr val="FF0000"/>
              </a:solidFill>
            </a:endParaRPr>
          </a:p>
        </p:txBody>
      </p:sp>
      <p:sp>
        <p:nvSpPr>
          <p:cNvPr id="368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44563">
              <a:defRPr>
                <a:solidFill>
                  <a:schemeClr val="tx1"/>
                </a:solidFill>
                <a:latin typeface="Verdana" panose="020B0604030504040204" pitchFamily="34" charset="0"/>
                <a:cs typeface="Arial" panose="020B0604020202020204" pitchFamily="34" charset="0"/>
              </a:defRPr>
            </a:lvl1pPr>
            <a:lvl2pPr marL="742950" indent="-285750" defTabSz="944563">
              <a:defRPr>
                <a:solidFill>
                  <a:schemeClr val="tx1"/>
                </a:solidFill>
                <a:latin typeface="Verdana" panose="020B0604030504040204" pitchFamily="34" charset="0"/>
                <a:cs typeface="Arial" panose="020B0604020202020204" pitchFamily="34" charset="0"/>
              </a:defRPr>
            </a:lvl2pPr>
            <a:lvl3pPr marL="1143000" indent="-228600" defTabSz="944563">
              <a:defRPr>
                <a:solidFill>
                  <a:schemeClr val="tx1"/>
                </a:solidFill>
                <a:latin typeface="Verdana" panose="020B0604030504040204" pitchFamily="34" charset="0"/>
                <a:cs typeface="Arial" panose="020B0604020202020204" pitchFamily="34" charset="0"/>
              </a:defRPr>
            </a:lvl3pPr>
            <a:lvl4pPr marL="1600200" indent="-228600" defTabSz="944563">
              <a:defRPr>
                <a:solidFill>
                  <a:schemeClr val="tx1"/>
                </a:solidFill>
                <a:latin typeface="Verdana" panose="020B0604030504040204" pitchFamily="34" charset="0"/>
                <a:cs typeface="Arial" panose="020B0604020202020204" pitchFamily="34" charset="0"/>
              </a:defRPr>
            </a:lvl4pPr>
            <a:lvl5pPr marL="2057400" indent="-228600" defTabSz="944563">
              <a:defRPr>
                <a:solidFill>
                  <a:schemeClr val="tx1"/>
                </a:solidFill>
                <a:latin typeface="Verdana" panose="020B0604030504040204" pitchFamily="34" charset="0"/>
                <a:cs typeface="Arial" panose="020B0604020202020204" pitchFamily="34" charset="0"/>
              </a:defRPr>
            </a:lvl5pPr>
            <a:lvl6pPr marL="25146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defTabSz="944563"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61EB000A-2AC7-4BBF-80A0-6E4C12EC8E1C}" type="slidenum">
              <a:rPr lang="en-US" altLang="en-US" smtClean="0">
                <a:latin typeface="Times New Roman" panose="02020603050405020304" pitchFamily="18" charset="0"/>
              </a:rPr>
              <a:pPr/>
              <a:t>13</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946117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124201"/>
            <a:ext cx="5943600" cy="5561012"/>
          </a:xfrm>
        </p:spPr>
        <p:txBody>
          <a:bodyPr/>
          <a:lstStyle/>
          <a:p>
            <a:r>
              <a:rPr lang="en-US" baseline="0" dirty="0">
                <a:solidFill>
                  <a:srgbClr val="FF0000"/>
                </a:solidFill>
              </a:rPr>
              <a:t>The U.S. Department of Agriculture Local Wellness Policy final rule requires State agencies to assess compliance with the wellness policy requirements as part of the scheduled Administrative Review of School Nutrition Programs. NCDPI will examine records during the Administrative Review, including:</a:t>
            </a:r>
          </a:p>
          <a:p>
            <a:pPr marL="228600" indent="-228600">
              <a:buFont typeface="+mj-lt"/>
              <a:buAutoNum type="arabicPeriod"/>
            </a:pPr>
            <a:r>
              <a:rPr lang="en-US" baseline="0" dirty="0">
                <a:solidFill>
                  <a:srgbClr val="FF0000"/>
                </a:solidFill>
              </a:rPr>
              <a:t>A copy of the current wellness policy, </a:t>
            </a:r>
          </a:p>
          <a:p>
            <a:pPr marL="228600" indent="-228600">
              <a:buFont typeface="+mj-lt"/>
              <a:buAutoNum type="arabicPeriod"/>
            </a:pPr>
            <a:r>
              <a:rPr lang="en-US" altLang="en-US" dirty="0"/>
              <a:t>How the Local Wellness Policy compares to model wellness policies, </a:t>
            </a:r>
            <a:endParaRPr lang="en-US" baseline="0" dirty="0">
              <a:solidFill>
                <a:srgbClr val="FF0000"/>
              </a:solidFill>
            </a:endParaRPr>
          </a:p>
          <a:p>
            <a:pPr marL="228600" indent="-228600">
              <a:buFont typeface="+mj-lt"/>
              <a:buAutoNum type="arabicPeriod"/>
            </a:pPr>
            <a:r>
              <a:rPr lang="en-US" altLang="en-US" dirty="0"/>
              <a:t>Compliance with the Local Wellness Policy requirements,</a:t>
            </a:r>
            <a:r>
              <a:rPr lang="en-US" baseline="0" dirty="0">
                <a:solidFill>
                  <a:srgbClr val="FF0000"/>
                </a:solidFill>
              </a:rPr>
              <a:t> </a:t>
            </a:r>
          </a:p>
          <a:p>
            <a:pPr marL="228600" indent="-228600">
              <a:buFont typeface="+mj-lt"/>
              <a:buAutoNum type="arabicPeriod"/>
            </a:pPr>
            <a:r>
              <a:rPr lang="en-US" baseline="0" dirty="0">
                <a:solidFill>
                  <a:srgbClr val="FF0000"/>
                </a:solidFill>
              </a:rPr>
              <a:t>The most recent assessment of policy implementation identifying progress made in attaining the goals of the Local Wellness Policy,  </a:t>
            </a:r>
          </a:p>
          <a:p>
            <a:pPr marL="228600" indent="-228600">
              <a:buFont typeface="+mj-lt"/>
              <a:buAutoNum type="arabicPeriod"/>
            </a:pPr>
            <a:r>
              <a:rPr lang="en-US" baseline="0" dirty="0">
                <a:solidFill>
                  <a:srgbClr val="FF0000"/>
                </a:solidFill>
              </a:rPr>
              <a:t>Documentation on how the policy and assessments are made available to the public, and  </a:t>
            </a:r>
          </a:p>
          <a:p>
            <a:pPr marL="228600" indent="-228600">
              <a:buFont typeface="+mj-lt"/>
              <a:buAutoNum type="arabicPeriod"/>
            </a:pPr>
            <a:r>
              <a:rPr lang="en-US" baseline="0" dirty="0">
                <a:solidFill>
                  <a:srgbClr val="FF0000"/>
                </a:solidFill>
              </a:rPr>
              <a:t>Documentation of efforts to review and update the policy, including who was involved in the process and how stakeholders were made aware of their ability to participate. </a:t>
            </a:r>
          </a:p>
          <a:p>
            <a:pPr marL="228600" indent="-228600">
              <a:buFont typeface="+mj-lt"/>
              <a:buAutoNum type="arabicPeriod"/>
            </a:pPr>
            <a:endParaRPr lang="en-US" baseline="0" dirty="0">
              <a:solidFill>
                <a:srgbClr val="FF0000"/>
              </a:solidFill>
            </a:endParaRPr>
          </a:p>
          <a:p>
            <a:pPr marL="0" indent="0">
              <a:spcBef>
                <a:spcPct val="0"/>
              </a:spcBef>
              <a:buFontTx/>
              <a:buNone/>
              <a:defRPr/>
            </a:pPr>
            <a:r>
              <a:rPr lang="en-US" altLang="en-US" dirty="0"/>
              <a:t>The Administrative </a:t>
            </a:r>
            <a:r>
              <a:rPr lang="en-US" altLang="en-US" dirty="0" err="1"/>
              <a:t>Rewview</a:t>
            </a:r>
            <a:r>
              <a:rPr lang="en-US" altLang="en-US" dirty="0"/>
              <a:t> evaluates whether the Local Wellness Policy contains the required elements, how available the </a:t>
            </a:r>
            <a:r>
              <a:rPr lang="en-US" altLang="en-US" u="none" dirty="0"/>
              <a:t>policy, assessment and reporting </a:t>
            </a:r>
            <a:r>
              <a:rPr lang="en-US" altLang="en-US" dirty="0"/>
              <a:t>are made to the public, when and how the Local Wellness Policy is reviewed and updated, who is involved in reviewing and updating the LWP and what is their relationship to the LEA and the Local Wellness Policy. If all required elements are not included in the Local</a:t>
            </a:r>
            <a:r>
              <a:rPr lang="en-US" altLang="en-US" baseline="0" dirty="0"/>
              <a:t> Wellness Policy</a:t>
            </a:r>
            <a:r>
              <a:rPr lang="en-US" altLang="en-US" dirty="0"/>
              <a:t>, corrective action is required of the school district. </a:t>
            </a:r>
          </a:p>
          <a:p>
            <a:endParaRPr lang="en-US" baseline="0" dirty="0"/>
          </a:p>
          <a:p>
            <a:r>
              <a:rPr lang="en-US" baseline="0" dirty="0"/>
              <a:t>A Healthy Active Children Policy Survey is conducted annually by </a:t>
            </a:r>
            <a:r>
              <a:rPr lang="en-US" baseline="0" dirty="0">
                <a:solidFill>
                  <a:srgbClr val="FF0000"/>
                </a:solidFill>
              </a:rPr>
              <a:t>NCDPI</a:t>
            </a:r>
            <a:r>
              <a:rPr lang="en-US" baseline="0" dirty="0"/>
              <a:t>, and each LEA must submit its survey results to </a:t>
            </a:r>
            <a:r>
              <a:rPr lang="en-US" baseline="0" dirty="0">
                <a:solidFill>
                  <a:srgbClr val="FF0000"/>
                </a:solidFill>
              </a:rPr>
              <a:t>NCDPI</a:t>
            </a:r>
            <a:r>
              <a:rPr lang="en-US" baseline="0" dirty="0"/>
              <a:t> by September 15 of each year. Results of the Healthy Active Children Policy Survey are provided to the State Board of Education, </a:t>
            </a:r>
            <a:r>
              <a:rPr lang="en-US" baseline="0" dirty="0">
                <a:solidFill>
                  <a:srgbClr val="FF0000"/>
                </a:solidFill>
              </a:rPr>
              <a:t>NCDP</a:t>
            </a:r>
            <a:r>
              <a:rPr lang="en-US" baseline="0" dirty="0"/>
              <a:t>I, local boards of education and other stakeholders.  </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14</a:t>
            </a:fld>
            <a:endParaRPr lang="en-US" dirty="0"/>
          </a:p>
        </p:txBody>
      </p:sp>
    </p:spTree>
    <p:extLst>
      <p:ext uri="{BB962C8B-B14F-4D97-AF65-F5344CB8AC3E}">
        <p14:creationId xmlns:p14="http://schemas.microsoft.com/office/powerpoint/2010/main" val="2529710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complete this training module, you must select, complete and submit three of the assignments listed on the following slide.  All</a:t>
            </a:r>
            <a:r>
              <a:rPr lang="en-US" baseline="0" dirty="0"/>
              <a:t> three of the completed assignments </a:t>
            </a:r>
            <a:r>
              <a:rPr lang="en-US" dirty="0"/>
              <a:t>must be submitted at one time</a:t>
            </a:r>
            <a:r>
              <a:rPr lang="en-US" baseline="0" dirty="0"/>
              <a:t> </a:t>
            </a:r>
            <a:r>
              <a:rPr lang="en-US" dirty="0"/>
              <a:t>in</a:t>
            </a:r>
            <a:r>
              <a:rPr lang="en-US" baseline="0" dirty="0"/>
              <a:t> a Word or PDF format by email to: schoolhealth@communityandclinicalconnections.com. Once your assignments have been reviewed and approved, a certificate of completion will be emailed to you that can be submitted to your LEA contact for CEU approval.</a:t>
            </a:r>
            <a:endParaRPr lang="en-US" dirty="0"/>
          </a:p>
          <a:p>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15</a:t>
            </a:fld>
            <a:endParaRPr lang="en-US" dirty="0"/>
          </a:p>
        </p:txBody>
      </p:sp>
    </p:spTree>
    <p:extLst>
      <p:ext uri="{BB962C8B-B14F-4D97-AF65-F5344CB8AC3E}">
        <p14:creationId xmlns:p14="http://schemas.microsoft.com/office/powerpoint/2010/main" val="4192846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complete this training module, Healthy Active Children Policy: A Guide for North Carolina Teachers</a:t>
            </a:r>
            <a:r>
              <a:rPr lang="en-US" baseline="0" dirty="0"/>
              <a:t>,</a:t>
            </a:r>
            <a:r>
              <a:rPr lang="en-US" dirty="0"/>
              <a:t> you must select and complete three of the Module Assignments</a:t>
            </a:r>
            <a:r>
              <a:rPr lang="en-US" baseline="0" dirty="0"/>
              <a:t> listed here. These assignments are designed to provide a better understanding of how the Healthy Active Children Policy impacts your school district, your school and your classroom. Once completed, the three assignments should be submitted as Word or PDF attachments in an email to: schoolhealth@communityandclinicalconnections.com. All of your completed assignments should be submitted in the same email. Once the assignments have been reviewed and approved, you will receive a certificate of completion that you can submit for CEU approval by your district CEU administrator. If you have questions regarding these assignments email schoolhealth@communityandclinicalconnections.com. </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16</a:t>
            </a:fld>
            <a:endParaRPr lang="en-US" dirty="0"/>
          </a:p>
        </p:txBody>
      </p:sp>
    </p:spTree>
    <p:extLst>
      <p:ext uri="{BB962C8B-B14F-4D97-AF65-F5344CB8AC3E}">
        <p14:creationId xmlns:p14="http://schemas.microsoft.com/office/powerpoint/2010/main" val="2006165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module has provided you an understanding of the Healthy Active Children Policy and enhances your ability to support the health of students as a North Carolina </a:t>
            </a:r>
            <a:r>
              <a:rPr lang="en-US"/>
              <a:t>public</a:t>
            </a:r>
            <a:r>
              <a:rPr lang="en-US" baseline="0"/>
              <a:t> school </a:t>
            </a:r>
            <a:r>
              <a:rPr lang="en-US" baseline="0" dirty="0"/>
              <a:t>teacher, administrator or stakeholder.</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17</a:t>
            </a:fld>
            <a:endParaRPr lang="en-US" dirty="0"/>
          </a:p>
        </p:txBody>
      </p:sp>
    </p:spTree>
    <p:extLst>
      <p:ext uri="{BB962C8B-B14F-4D97-AF65-F5344CB8AC3E}">
        <p14:creationId xmlns:p14="http://schemas.microsoft.com/office/powerpoint/2010/main" val="1654336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training module is to provide </a:t>
            </a:r>
            <a:r>
              <a:rPr lang="en-US" dirty="0">
                <a:solidFill>
                  <a:srgbClr val="FF0000"/>
                </a:solidFill>
              </a:rPr>
              <a:t>educators</a:t>
            </a:r>
            <a:r>
              <a:rPr lang="en-US" dirty="0"/>
              <a:t>, administrators and other school personnel </a:t>
            </a:r>
            <a:r>
              <a:rPr lang="en-US" dirty="0">
                <a:solidFill>
                  <a:srgbClr val="FF0000"/>
                </a:solidFill>
              </a:rPr>
              <a:t>with</a:t>
            </a:r>
            <a:r>
              <a:rPr lang="en-US" dirty="0"/>
              <a:t> information and a better understanding regarding</a:t>
            </a:r>
            <a:r>
              <a:rPr lang="en-US" baseline="0" dirty="0"/>
              <a:t> the </a:t>
            </a:r>
            <a:r>
              <a:rPr lang="en-US" baseline="0" dirty="0">
                <a:solidFill>
                  <a:srgbClr val="FF0000"/>
                </a:solidFill>
              </a:rPr>
              <a:t>North Carolina </a:t>
            </a:r>
            <a:r>
              <a:rPr lang="en-US" baseline="0" dirty="0"/>
              <a:t>State Board of Education Healthy Active Children Policy. At the completion of the module, you should have a basic understanding of the history and purpose of </a:t>
            </a:r>
            <a:r>
              <a:rPr lang="en-US" baseline="0" dirty="0">
                <a:solidFill>
                  <a:srgbClr val="FF0000"/>
                </a:solidFill>
              </a:rPr>
              <a:t>the Healthy Active Children Policy and its relationship to Local Wellness Policy</a:t>
            </a:r>
            <a:r>
              <a:rPr lang="en-US" baseline="0" dirty="0"/>
              <a:t>. You will also be reminded of the Healthful Living requirements for kindergarten through eighth </a:t>
            </a:r>
            <a:r>
              <a:rPr lang="en-US" baseline="0" dirty="0">
                <a:solidFill>
                  <a:srgbClr val="FF0000"/>
                </a:solidFill>
              </a:rPr>
              <a:t>grade </a:t>
            </a:r>
            <a:r>
              <a:rPr lang="en-US" baseline="0" dirty="0"/>
              <a:t>in North Carolina </a:t>
            </a:r>
            <a:r>
              <a:rPr lang="en-US" baseline="0" dirty="0">
                <a:solidFill>
                  <a:srgbClr val="FF0000"/>
                </a:solidFill>
              </a:rPr>
              <a:t>schools</a:t>
            </a:r>
            <a:r>
              <a:rPr lang="en-US" baseline="0" dirty="0"/>
              <a:t>. At the completion of the module</a:t>
            </a:r>
            <a:r>
              <a:rPr lang="en-US" baseline="0" dirty="0">
                <a:solidFill>
                  <a:srgbClr val="FF0000"/>
                </a:solidFill>
              </a:rPr>
              <a:t>,</a:t>
            </a:r>
            <a:r>
              <a:rPr lang="en-US" baseline="0" dirty="0"/>
              <a:t> you should also be able to identify at least one example of physical activity during the school day and one example of a healthy </a:t>
            </a:r>
            <a:r>
              <a:rPr lang="en-US" dirty="0">
                <a:solidFill>
                  <a:srgbClr val="FF0000"/>
                </a:solidFill>
              </a:rPr>
              <a:t>nutrition</a:t>
            </a:r>
            <a:r>
              <a:rPr lang="en-US" dirty="0"/>
              <a:t> </a:t>
            </a:r>
            <a:r>
              <a:rPr lang="en-US" baseline="0" dirty="0"/>
              <a:t>environment in </a:t>
            </a:r>
            <a:r>
              <a:rPr lang="en-US" baseline="0" dirty="0">
                <a:solidFill>
                  <a:srgbClr val="FF0000"/>
                </a:solidFill>
              </a:rPr>
              <a:t>schools</a:t>
            </a:r>
            <a:r>
              <a:rPr lang="en-US" baseline="0" dirty="0"/>
              <a:t>. You will also </a:t>
            </a:r>
            <a:r>
              <a:rPr lang="en-US" baseline="0" dirty="0">
                <a:solidFill>
                  <a:srgbClr val="FF0000"/>
                </a:solidFill>
              </a:rPr>
              <a:t>be able to outline </a:t>
            </a:r>
            <a:r>
              <a:rPr lang="en-US" baseline="0" dirty="0"/>
              <a:t>how the Healthy Active Children Policy is monitored. </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2</a:t>
            </a:fld>
            <a:endParaRPr lang="en-US" dirty="0"/>
          </a:p>
        </p:txBody>
      </p:sp>
    </p:spTree>
    <p:extLst>
      <p:ext uri="{BB962C8B-B14F-4D97-AF65-F5344CB8AC3E}">
        <p14:creationId xmlns:p14="http://schemas.microsoft.com/office/powerpoint/2010/main" val="899170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will provide an overview of the Healthy Active Children Policy,</a:t>
            </a:r>
            <a:r>
              <a:rPr lang="en-US" baseline="0" dirty="0"/>
              <a:t> identify key components of the policy and describe responsibilities of schools and Local Education Agencies required by the policy. Content presented in this module includes </a:t>
            </a:r>
            <a:r>
              <a:rPr lang="en-US" baseline="0" dirty="0">
                <a:solidFill>
                  <a:srgbClr val="FF0000"/>
                </a:solidFill>
              </a:rPr>
              <a:t>an overview of the</a:t>
            </a:r>
            <a:r>
              <a:rPr lang="en-US" baseline="0" dirty="0"/>
              <a:t>:</a:t>
            </a:r>
          </a:p>
          <a:p>
            <a:pPr marL="171450" indent="-171450">
              <a:buFont typeface="Arial" panose="020B0604020202020204" pitchFamily="34" charset="0"/>
              <a:buChar char="•"/>
            </a:pPr>
            <a:r>
              <a:rPr lang="en-US" dirty="0">
                <a:solidFill>
                  <a:srgbClr val="FF0000"/>
                </a:solidFill>
              </a:rPr>
              <a:t>Healthy Active Children Policy</a:t>
            </a:r>
          </a:p>
          <a:p>
            <a:pPr marL="171450" indent="-171450">
              <a:buFont typeface="Arial" panose="020B0604020202020204" pitchFamily="34" charset="0"/>
              <a:buChar char="•"/>
            </a:pPr>
            <a:r>
              <a:rPr lang="en-US" dirty="0"/>
              <a:t>School Health Advisory Council (SHAC)</a:t>
            </a:r>
          </a:p>
          <a:p>
            <a:pPr marL="171450" indent="-171450">
              <a:buFont typeface="Arial" panose="020B0604020202020204" pitchFamily="34" charset="0"/>
              <a:buChar char="•"/>
            </a:pPr>
            <a:r>
              <a:rPr lang="en-US" dirty="0"/>
              <a:t>Local </a:t>
            </a:r>
            <a:r>
              <a:rPr lang="en-US" dirty="0">
                <a:solidFill>
                  <a:srgbClr val="FF0000"/>
                </a:solidFill>
              </a:rPr>
              <a:t>W</a:t>
            </a:r>
            <a:r>
              <a:rPr lang="en-US" dirty="0"/>
              <a:t>ellness </a:t>
            </a:r>
            <a:r>
              <a:rPr lang="en-US" dirty="0">
                <a:solidFill>
                  <a:srgbClr val="FF0000"/>
                </a:solidFill>
              </a:rPr>
              <a:t>P</a:t>
            </a:r>
            <a:r>
              <a:rPr lang="en-US" dirty="0"/>
              <a:t>olicy</a:t>
            </a:r>
          </a:p>
          <a:p>
            <a:pPr marL="171450" indent="-171450">
              <a:buFont typeface="Arial" panose="020B0604020202020204" pitchFamily="34" charset="0"/>
              <a:buChar char="•"/>
            </a:pPr>
            <a:r>
              <a:rPr lang="en-US" dirty="0"/>
              <a:t>Physical </a:t>
            </a:r>
            <a:r>
              <a:rPr lang="en-US" dirty="0">
                <a:solidFill>
                  <a:srgbClr val="FF0000"/>
                </a:solidFill>
              </a:rPr>
              <a:t>E</a:t>
            </a:r>
            <a:r>
              <a:rPr lang="en-US" dirty="0"/>
              <a:t>ducation and Healthful Living</a:t>
            </a:r>
          </a:p>
          <a:p>
            <a:pPr marL="171450" indent="-171450">
              <a:buFont typeface="Arial" panose="020B0604020202020204" pitchFamily="34" charset="0"/>
              <a:buChar char="•"/>
            </a:pPr>
            <a:r>
              <a:rPr lang="en-US" dirty="0"/>
              <a:t>Physical activity and recess</a:t>
            </a:r>
          </a:p>
          <a:p>
            <a:pPr marL="171450" indent="-171450">
              <a:buFont typeface="Arial" panose="020B0604020202020204" pitchFamily="34" charset="0"/>
              <a:buChar char="•"/>
            </a:pPr>
            <a:r>
              <a:rPr lang="en-US" dirty="0"/>
              <a:t>Nutrition services, education and promotion</a:t>
            </a:r>
          </a:p>
          <a:p>
            <a:pPr marL="171450" indent="-171450">
              <a:buFont typeface="Arial" panose="020B0604020202020204" pitchFamily="34" charset="0"/>
              <a:buChar char="•"/>
            </a:pPr>
            <a:r>
              <a:rPr lang="en-US" dirty="0"/>
              <a:t>Monitoring the Healthy Active</a:t>
            </a:r>
            <a:r>
              <a:rPr lang="en-US" baseline="0" dirty="0"/>
              <a:t> Children P</a:t>
            </a:r>
            <a:r>
              <a:rPr lang="en-US" dirty="0"/>
              <a:t>olicy</a:t>
            </a:r>
          </a:p>
          <a:p>
            <a:pPr marL="171450" indent="-171450">
              <a:buFont typeface="Arial" panose="020B0604020202020204" pitchFamily="34" charset="0"/>
              <a:buChar char="•"/>
            </a:pPr>
            <a:r>
              <a:rPr lang="en-US" dirty="0"/>
              <a:t>Assignments/activities</a:t>
            </a:r>
          </a:p>
          <a:p>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3</a:t>
            </a:fld>
            <a:endParaRPr lang="en-US" dirty="0"/>
          </a:p>
        </p:txBody>
      </p:sp>
    </p:spTree>
    <p:extLst>
      <p:ext uri="{BB962C8B-B14F-4D97-AF65-F5344CB8AC3E}">
        <p14:creationId xmlns:p14="http://schemas.microsoft.com/office/powerpoint/2010/main" val="275092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Healthy Active Children Policy was first adopted by the NC State Board of Education in 2003 and was revised in 2005 and,</a:t>
            </a:r>
            <a:r>
              <a:rPr lang="en-US" baseline="0" dirty="0"/>
              <a:t> most recently, in 2014 </a:t>
            </a:r>
            <a:r>
              <a:rPr lang="en-US" baseline="0" dirty="0">
                <a:solidFill>
                  <a:srgbClr val="FF0000"/>
                </a:solidFill>
              </a:rPr>
              <a:t>and</a:t>
            </a:r>
            <a:r>
              <a:rPr lang="en-US" dirty="0">
                <a:solidFill>
                  <a:srgbClr val="FF0000"/>
                </a:solidFill>
              </a:rPr>
              <a:t> 2016</a:t>
            </a:r>
            <a:r>
              <a:rPr lang="en-US" baseline="0" dirty="0"/>
              <a:t>. The Healthy Active Children Policy falls under the State Board’s Healthy Responsible Students priority area. </a:t>
            </a:r>
            <a:r>
              <a:rPr lang="en-US" baseline="0" dirty="0">
                <a:solidFill>
                  <a:srgbClr val="FF0000"/>
                </a:solidFill>
              </a:rPr>
              <a:t>The </a:t>
            </a:r>
            <a:r>
              <a:rPr lang="en-US" dirty="0">
                <a:solidFill>
                  <a:srgbClr val="FF0000"/>
                </a:solidFill>
              </a:rPr>
              <a:t>Healthy Active Children Policy was established as a result of recognition by the North Carolina State Board of Education that the health of students affects academic performance. The purpose </a:t>
            </a:r>
            <a:r>
              <a:rPr lang="en-US" baseline="0" dirty="0">
                <a:solidFill>
                  <a:srgbClr val="FF0000"/>
                </a:solidFill>
              </a:rPr>
              <a:t>of the policy was to proactively respond to the prevalence of childhood overweight and obesity, cardiovascular disease and diabetes in North Carolina</a:t>
            </a:r>
            <a:r>
              <a:rPr lang="en-US" baseline="0" dirty="0"/>
              <a:t>. </a:t>
            </a:r>
          </a:p>
          <a:p>
            <a:endParaRPr lang="en-US" dirty="0"/>
          </a:p>
          <a:p>
            <a:r>
              <a:rPr lang="en-US" baseline="0" dirty="0"/>
              <a:t>The policy directs </a:t>
            </a:r>
            <a:r>
              <a:rPr lang="en-US" baseline="0" dirty="0">
                <a:solidFill>
                  <a:srgbClr val="FF0000"/>
                </a:solidFill>
              </a:rPr>
              <a:t>Local Education Agencies, or LEAs, </a:t>
            </a:r>
            <a:r>
              <a:rPr lang="en-US" baseline="0" dirty="0"/>
              <a:t>to establish and maintain a local School Health Advisory Council</a:t>
            </a:r>
            <a:r>
              <a:rPr lang="en-US" baseline="0" dirty="0">
                <a:solidFill>
                  <a:srgbClr val="FF0000"/>
                </a:solidFill>
              </a:rPr>
              <a:t>, or SHAC</a:t>
            </a:r>
            <a:r>
              <a:rPr lang="en-US" dirty="0"/>
              <a:t>. </a:t>
            </a:r>
            <a:r>
              <a:rPr lang="en-US" dirty="0">
                <a:solidFill>
                  <a:srgbClr val="FF0000"/>
                </a:solidFill>
              </a:rPr>
              <a:t>Each LEA shall identify an LEA official who has oversight of the Healthy Active Children Policy, Local Wellness Policy and the ten coordinated school health components of the Whole School, Whole Community, Whole Child model. This person will be responsible for ensuring implementation of and compliance with the Healthy Active Children Policy and the LEA’s Local Wellness Policy in all sites within the LEA.</a:t>
            </a:r>
          </a:p>
          <a:p>
            <a:endParaRPr lang="en-US" dirty="0"/>
          </a:p>
          <a:p>
            <a:r>
              <a:rPr lang="en-US" dirty="0"/>
              <a:t>The </a:t>
            </a:r>
            <a:r>
              <a:rPr lang="en-US" baseline="0" dirty="0"/>
              <a:t>Healthy Active Children Policy defines requirements for Healthful Living, physical activity, recess and </a:t>
            </a:r>
            <a:r>
              <a:rPr lang="en-US" baseline="0" dirty="0">
                <a:solidFill>
                  <a:srgbClr val="FF0000"/>
                </a:solidFill>
              </a:rPr>
              <a:t>nutrition services, education and promotion </a:t>
            </a:r>
            <a:r>
              <a:rPr lang="en-US" baseline="0" dirty="0"/>
              <a:t>for kindergarten through </a:t>
            </a:r>
            <a:r>
              <a:rPr lang="en-US" baseline="0" dirty="0">
                <a:solidFill>
                  <a:srgbClr val="FF0000"/>
                </a:solidFill>
              </a:rPr>
              <a:t>eighth grade</a:t>
            </a:r>
            <a:r>
              <a:rPr lang="en-US" baseline="0" dirty="0"/>
              <a:t>. The policy also provides guidance and details responsibilities for implementation, compliance and reporting requirements for Local Education Agencies.</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4</a:t>
            </a:fld>
            <a:endParaRPr lang="en-US" dirty="0"/>
          </a:p>
        </p:txBody>
      </p:sp>
    </p:spTree>
    <p:extLst>
      <p:ext uri="{BB962C8B-B14F-4D97-AF65-F5344CB8AC3E}">
        <p14:creationId xmlns:p14="http://schemas.microsoft.com/office/powerpoint/2010/main" val="4149502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3124199"/>
            <a:ext cx="5638800" cy="5561013"/>
          </a:xfrm>
        </p:spPr>
        <p:txBody>
          <a:bodyPr/>
          <a:lstStyle/>
          <a:p>
            <a:r>
              <a:rPr lang="en-US" dirty="0"/>
              <a:t>The NC Healthy Active Children Policy requires each Local Education Agency (LEA) to establish</a:t>
            </a:r>
            <a:r>
              <a:rPr lang="en-US" baseline="0" dirty="0"/>
              <a:t> and maintain a School Health Advisory Council or SHAC. </a:t>
            </a:r>
            <a:r>
              <a:rPr lang="en-US" baseline="0" dirty="0">
                <a:solidFill>
                  <a:srgbClr val="FF0000"/>
                </a:solidFill>
              </a:rPr>
              <a:t>The SHAC should be composed of community and school representatives from the ten coordinated school health components of the Whole School, Whole Community, Whole Child model</a:t>
            </a:r>
            <a:r>
              <a:rPr lang="en-US" dirty="0">
                <a:solidFill>
                  <a:srgbClr val="FF0000"/>
                </a:solidFill>
              </a:rPr>
              <a:t>. The SHAC should work in conjunction with the designated LEA official, who has oversight of the Healthy Active Children Policy, Local Wellness Policy and the components of the Whole Child model, to oversee, implement and monitor the Local Wellness Policy</a:t>
            </a:r>
            <a:endParaRPr lang="en-US" baseline="0" dirty="0">
              <a:solidFill>
                <a:srgbClr val="FF0000"/>
              </a:solidFill>
            </a:endParaRPr>
          </a:p>
          <a:p>
            <a:endParaRPr lang="en-US" baseline="0" dirty="0"/>
          </a:p>
          <a:p>
            <a:r>
              <a:rPr lang="en-US" baseline="0" dirty="0">
                <a:solidFill>
                  <a:srgbClr val="FF0000"/>
                </a:solidFill>
              </a:rPr>
              <a:t>The School Health Advisory Council plays an important role in supporting the health and wellness needs of students by advising the local school board on policies and actions that promote student health.</a:t>
            </a:r>
            <a:r>
              <a:rPr lang="en-US" dirty="0">
                <a:solidFill>
                  <a:srgbClr val="FF0000"/>
                </a:solidFill>
              </a:rPr>
              <a:t> In addition, the SHAC should inform and update the public about the content, implementation, evaluation and compliance of the Healthy Active Children Policy and Local Wellness Policy. </a:t>
            </a:r>
          </a:p>
          <a:p>
            <a:endParaRPr lang="en-US" baseline="0" dirty="0">
              <a:solidFill>
                <a:srgbClr val="FF0000"/>
              </a:solidFill>
            </a:endParaRPr>
          </a:p>
          <a:p>
            <a:r>
              <a:rPr lang="en-US" baseline="0" dirty="0">
                <a:solidFill>
                  <a:srgbClr val="FF0000"/>
                </a:solidFill>
              </a:rPr>
              <a:t>According to the Healthy Active Children Policy, NCDPI shall notify each LEA of the availability of professional development opportunities and provide technical assistance</a:t>
            </a:r>
            <a:r>
              <a:rPr lang="en-US" dirty="0">
                <a:solidFill>
                  <a:srgbClr val="FF0000"/>
                </a:solidFill>
              </a:rPr>
              <a:t> in </a:t>
            </a:r>
            <a:r>
              <a:rPr lang="en-US" baseline="0" dirty="0">
                <a:solidFill>
                  <a:srgbClr val="FF0000"/>
                </a:solidFill>
              </a:rPr>
              <a:t>implementing the Whole School, Whole Community, Whole Child programs at the local level. NC Healthy Schools and School Nutrition Services </a:t>
            </a:r>
            <a:r>
              <a:rPr lang="en-US" baseline="0" dirty="0"/>
              <a:t>with NCDPI provide technical assistance to SHAC’s and LEA’s to assist in appropriate development and implementation of local wellness policies and adherence to requirements of the Healthy Active Children Policy. Each year NC Healthy Schools administers the Healthy Active Children Policy Survey to monitor compliance with the policy in all </a:t>
            </a:r>
            <a:r>
              <a:rPr lang="en-US" baseline="0" dirty="0">
                <a:solidFill>
                  <a:srgbClr val="FF0000"/>
                </a:solidFill>
              </a:rPr>
              <a:t>Local Education Agencies</a:t>
            </a:r>
            <a:r>
              <a:rPr lang="en-US" baseline="0" dirty="0"/>
              <a:t>. Local superintendents are responsible for completion of the survey. </a:t>
            </a:r>
            <a:r>
              <a:rPr lang="en-US" baseline="0" dirty="0">
                <a:solidFill>
                  <a:srgbClr val="FF0000"/>
                </a:solidFill>
              </a:rPr>
              <a:t>Superintendents and principals must complete and submit attestation forms verifying the accuracy of the data. Results of the survey are reported to the State Board of Education.</a:t>
            </a:r>
            <a:endParaRPr lang="en-US" dirty="0">
              <a:solidFill>
                <a:srgbClr val="FF0000"/>
              </a:solidFill>
            </a:endParaRPr>
          </a:p>
        </p:txBody>
      </p:sp>
      <p:sp>
        <p:nvSpPr>
          <p:cNvPr id="4" name="Slide Number Placeholder 3"/>
          <p:cNvSpPr>
            <a:spLocks noGrp="1"/>
          </p:cNvSpPr>
          <p:nvPr>
            <p:ph type="sldNum" sz="quarter" idx="10"/>
          </p:nvPr>
        </p:nvSpPr>
        <p:spPr/>
        <p:txBody>
          <a:bodyPr/>
          <a:lstStyle/>
          <a:p>
            <a:fld id="{46BF2B00-1B32-4AE2-B9FD-41F77FA2CA81}" type="slidenum">
              <a:rPr lang="en-US" smtClean="0"/>
              <a:t>5</a:t>
            </a:fld>
            <a:endParaRPr lang="en-US" dirty="0"/>
          </a:p>
        </p:txBody>
      </p:sp>
    </p:spTree>
    <p:extLst>
      <p:ext uri="{BB962C8B-B14F-4D97-AF65-F5344CB8AC3E}">
        <p14:creationId xmlns:p14="http://schemas.microsoft.com/office/powerpoint/2010/main" val="2382781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As mentioned on</a:t>
            </a:r>
            <a:r>
              <a:rPr lang="en-US" baseline="0" dirty="0">
                <a:solidFill>
                  <a:srgbClr val="FF0000"/>
                </a:solidFill>
              </a:rPr>
              <a:t> the previous slide, t</a:t>
            </a:r>
            <a:r>
              <a:rPr lang="en-US" dirty="0">
                <a:solidFill>
                  <a:srgbClr val="FF0000"/>
                </a:solidFill>
              </a:rPr>
              <a:t>he </a:t>
            </a:r>
            <a:r>
              <a:rPr lang="en-US" dirty="0"/>
              <a:t>School Health Advisory Council</a:t>
            </a:r>
            <a:r>
              <a:rPr lang="en-US" baseline="0" dirty="0"/>
              <a:t>, should represent the ten components of the Whole School, Whole Community, Whole Child model. The ten components include:</a:t>
            </a:r>
          </a:p>
          <a:p>
            <a:pPr marL="171450" indent="-171450">
              <a:buFont typeface="Arial" panose="020B0604020202020204" pitchFamily="34" charset="0"/>
              <a:buChar char="•"/>
            </a:pPr>
            <a:r>
              <a:rPr lang="en-US" baseline="0" dirty="0"/>
              <a:t>Health Education</a:t>
            </a:r>
          </a:p>
          <a:p>
            <a:pPr marL="171450" indent="-171450">
              <a:buFont typeface="Arial" panose="020B0604020202020204" pitchFamily="34" charset="0"/>
              <a:buChar char="•"/>
            </a:pPr>
            <a:r>
              <a:rPr lang="en-US" baseline="0" dirty="0"/>
              <a:t>Physical Education and Physical Activity</a:t>
            </a:r>
          </a:p>
          <a:p>
            <a:pPr marL="171450" indent="-171450">
              <a:buFont typeface="Arial" panose="020B0604020202020204" pitchFamily="34" charset="0"/>
              <a:buChar char="•"/>
            </a:pPr>
            <a:r>
              <a:rPr lang="en-US" baseline="0" dirty="0"/>
              <a:t>Nutrition Environment and Services</a:t>
            </a:r>
          </a:p>
          <a:p>
            <a:pPr marL="171450" indent="-171450">
              <a:buFont typeface="Arial" panose="020B0604020202020204" pitchFamily="34" charset="0"/>
              <a:buChar char="•"/>
            </a:pPr>
            <a:r>
              <a:rPr lang="en-US" baseline="0" dirty="0"/>
              <a:t>Health Services</a:t>
            </a:r>
          </a:p>
          <a:p>
            <a:pPr marL="171450" indent="-171450">
              <a:buFont typeface="Arial" panose="020B0604020202020204" pitchFamily="34" charset="0"/>
              <a:buChar char="•"/>
            </a:pPr>
            <a:r>
              <a:rPr lang="en-US" baseline="0" dirty="0"/>
              <a:t>Counseling, Psychological and Social Services</a:t>
            </a:r>
          </a:p>
          <a:p>
            <a:pPr marL="171450" indent="-171450">
              <a:buFont typeface="Arial" panose="020B0604020202020204" pitchFamily="34" charset="0"/>
              <a:buChar char="•"/>
            </a:pPr>
            <a:r>
              <a:rPr lang="en-US" baseline="0" dirty="0"/>
              <a:t>Social and Emotional Climate</a:t>
            </a:r>
          </a:p>
          <a:p>
            <a:pPr marL="171450" indent="-171450">
              <a:buFont typeface="Arial" panose="020B0604020202020204" pitchFamily="34" charset="0"/>
              <a:buChar char="•"/>
            </a:pPr>
            <a:r>
              <a:rPr lang="en-US" baseline="0" dirty="0"/>
              <a:t>Physical Environment</a:t>
            </a:r>
          </a:p>
          <a:p>
            <a:pPr marL="171450" indent="-171450">
              <a:buFont typeface="Arial" panose="020B0604020202020204" pitchFamily="34" charset="0"/>
              <a:buChar char="•"/>
            </a:pPr>
            <a:r>
              <a:rPr lang="en-US" baseline="0" dirty="0"/>
              <a:t>Employee Wellness</a:t>
            </a:r>
          </a:p>
          <a:p>
            <a:pPr marL="171450" indent="-171450">
              <a:buFont typeface="Arial" panose="020B0604020202020204" pitchFamily="34" charset="0"/>
              <a:buChar char="•"/>
            </a:pPr>
            <a:r>
              <a:rPr lang="en-US" baseline="0" dirty="0"/>
              <a:t>Family Engagement</a:t>
            </a:r>
          </a:p>
          <a:p>
            <a:pPr marL="171450" indent="-171450">
              <a:buFont typeface="Arial" panose="020B0604020202020204" pitchFamily="34" charset="0"/>
              <a:buChar char="•"/>
            </a:pPr>
            <a:r>
              <a:rPr lang="en-US" baseline="0" dirty="0"/>
              <a:t>Community Involvement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6</a:t>
            </a:fld>
            <a:endParaRPr lang="en-US" dirty="0"/>
          </a:p>
        </p:txBody>
      </p:sp>
    </p:spTree>
    <p:extLst>
      <p:ext uri="{BB962C8B-B14F-4D97-AF65-F5344CB8AC3E}">
        <p14:creationId xmlns:p14="http://schemas.microsoft.com/office/powerpoint/2010/main" val="1306437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Healthy Active Children Policy </a:t>
            </a:r>
            <a:r>
              <a:rPr lang="en-US" baseline="0" dirty="0"/>
              <a:t>defines physical education as an instructional component of the North Carolina Healthful Living</a:t>
            </a:r>
            <a:r>
              <a:rPr lang="en-US" dirty="0"/>
              <a:t> Standard Course of Study and details criteria each LEA must meet in the delivery of physical education instruction. Physical education includes instruction across multiple learning domains that</a:t>
            </a:r>
            <a:r>
              <a:rPr lang="en-US" baseline="0" dirty="0"/>
              <a:t> contribute to optimal physical, social and emotional health. Physical education provides opportunities for students to acquire skills, knowledge and understanding of the benefits of movement, active play, sport and other physical activity that can be enjoyed across the life span. </a:t>
            </a:r>
          </a:p>
          <a:p>
            <a:endParaRPr lang="en-US" baseline="0" dirty="0"/>
          </a:p>
          <a:p>
            <a:r>
              <a:rPr lang="en-US" baseline="0" dirty="0"/>
              <a:t>The policy also requires that physical education take place in a supportive environment in which students can learn, practice and receive assessment on developmentally appropriate motor skills, social skills and knowledge as defined by the North Carolina Healthful Living Standard Course of Study. The policy states physical education classes should be the same class size as other academic subjects and at least fifty percent of class time be spent with students engaged in moderate to vigorous physical activity. </a:t>
            </a:r>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7</a:t>
            </a:fld>
            <a:endParaRPr lang="en-US" dirty="0"/>
          </a:p>
        </p:txBody>
      </p:sp>
    </p:spTree>
    <p:extLst>
      <p:ext uri="{BB962C8B-B14F-4D97-AF65-F5344CB8AC3E}">
        <p14:creationId xmlns:p14="http://schemas.microsoft.com/office/powerpoint/2010/main" val="22258962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Healthy Active Children Policy recommends elementary schools consider the benefits of and move toward 150 minutes per week of quality physical education with</a:t>
            </a:r>
            <a:r>
              <a:rPr lang="en-US" baseline="0" dirty="0"/>
              <a:t> a certified physical education teacher throughout the school year. The policy recommends that middle schools should consider the benefits of and move toward having 225 minutes per week of Healthful Living Education. In addition to physical education, Healthful Living Education </a:t>
            </a:r>
            <a:r>
              <a:rPr lang="en-US" baseline="0" dirty="0">
                <a:solidFill>
                  <a:srgbClr val="FF0000"/>
                </a:solidFill>
              </a:rPr>
              <a:t>should include </a:t>
            </a:r>
            <a:r>
              <a:rPr lang="en-US" baseline="0" dirty="0"/>
              <a:t>a health education component that addresses grade specific health topics including nutrition, obesity prevention, chronic diseases, growth and development, safety and other topics. The Healthy Active Children Policy requires middle school Healthful Living Education be divided equally between health and physical education with certified health and physical education teachers throughout the school year.</a:t>
            </a:r>
            <a:endParaRPr lang="en-US" dirty="0"/>
          </a:p>
          <a:p>
            <a:endParaRPr lang="en-US" dirty="0"/>
          </a:p>
        </p:txBody>
      </p:sp>
      <p:sp>
        <p:nvSpPr>
          <p:cNvPr id="4" name="Slide Number Placeholder 3"/>
          <p:cNvSpPr>
            <a:spLocks noGrp="1"/>
          </p:cNvSpPr>
          <p:nvPr>
            <p:ph type="sldNum" sz="quarter" idx="10"/>
          </p:nvPr>
        </p:nvSpPr>
        <p:spPr/>
        <p:txBody>
          <a:bodyPr/>
          <a:lstStyle/>
          <a:p>
            <a:fld id="{46BF2B00-1B32-4AE2-B9FD-41F77FA2CA81}" type="slidenum">
              <a:rPr lang="en-US" smtClean="0"/>
              <a:t>8</a:t>
            </a:fld>
            <a:endParaRPr lang="en-US" dirty="0"/>
          </a:p>
        </p:txBody>
      </p:sp>
    </p:spTree>
    <p:extLst>
      <p:ext uri="{BB962C8B-B14F-4D97-AF65-F5344CB8AC3E}">
        <p14:creationId xmlns:p14="http://schemas.microsoft.com/office/powerpoint/2010/main" val="2896186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activity and recess are addressed by the Healthy Active Children Policy.</a:t>
            </a:r>
            <a:r>
              <a:rPr lang="en-US" baseline="0" dirty="0"/>
              <a:t> The </a:t>
            </a:r>
            <a:r>
              <a:rPr lang="en-US" baseline="0" dirty="0">
                <a:solidFill>
                  <a:srgbClr val="FF0000"/>
                </a:solidFill>
              </a:rPr>
              <a:t>p</a:t>
            </a:r>
            <a:r>
              <a:rPr lang="en-US" baseline="0" dirty="0"/>
              <a:t>olicy states a minimum of 30 minutes, daily, of moderate to vigorous physical activity shall be provided by schools to all kindergarten through eighth grade students. This requirement can be met through physical education class or, on days when physical education is not offered, through activities such as recess, dance, classroom energizers or other curriculum-based physical activity programs. According to the National Physical Activity and Health Guidelines</a:t>
            </a:r>
            <a:r>
              <a:rPr lang="en-US" baseline="0" dirty="0">
                <a:solidFill>
                  <a:srgbClr val="FF0000"/>
                </a:solidFill>
              </a:rPr>
              <a:t>,</a:t>
            </a:r>
            <a:r>
              <a:rPr lang="en-US" baseline="0" dirty="0"/>
              <a:t> the physical activity required must involve exertion of at least a moderate to vigorous intensity level and be for a duration sufficient to provide a significant health benefit to students. Examples of moderate to vigorous activity include running, brisk walking, </a:t>
            </a:r>
            <a:r>
              <a:rPr lang="en-US" baseline="0" dirty="0">
                <a:solidFill>
                  <a:srgbClr val="FF0000"/>
                </a:solidFill>
              </a:rPr>
              <a:t>jumping rope</a:t>
            </a:r>
            <a:r>
              <a:rPr lang="en-US" baseline="0" dirty="0"/>
              <a:t>, soccer, swimming, cycling, climbing and other play and sport that involve cardiovascular and strength development. Activity sessions should be no less than 10 minute segments that, when combined, total 30 minutes of daily physical activity.</a:t>
            </a:r>
          </a:p>
          <a:p>
            <a:endParaRPr lang="en-US" baseline="0" dirty="0"/>
          </a:p>
          <a:p>
            <a:r>
              <a:rPr lang="en-US" baseline="0" dirty="0"/>
              <a:t>In response to the adoption of the Healthy Active Children Policy, faculty at East Carolina University developed the Classroom Energizers. Classroom Energizers are unique activities teachers can use to get students physically active in the classroom throughout the school day. The Energizers are fun, age and grade specific, and align with academic content of the NC Standard Course of Study. The Classroom Energizers do not replace, but complement physical education and recess in K-8 schools. Click on the </a:t>
            </a:r>
            <a:r>
              <a:rPr lang="en-US" baseline="0" dirty="0">
                <a:solidFill>
                  <a:srgbClr val="00B0F0"/>
                </a:solidFill>
              </a:rPr>
              <a:t>Classroom Energizer video link and learn more about this resource.</a:t>
            </a:r>
            <a:endParaRPr lang="en-US" baseline="0" dirty="0"/>
          </a:p>
          <a:p>
            <a:endParaRPr lang="en-US" baseline="0" dirty="0"/>
          </a:p>
          <a:p>
            <a:r>
              <a:rPr lang="en-US" baseline="0" dirty="0"/>
              <a:t>				</a:t>
            </a:r>
            <a:endParaRPr lang="en-US" dirty="0">
              <a:solidFill>
                <a:srgbClr val="00B0F0"/>
              </a:solidFill>
            </a:endParaRPr>
          </a:p>
        </p:txBody>
      </p:sp>
      <p:sp>
        <p:nvSpPr>
          <p:cNvPr id="4" name="Slide Number Placeholder 3"/>
          <p:cNvSpPr>
            <a:spLocks noGrp="1"/>
          </p:cNvSpPr>
          <p:nvPr>
            <p:ph type="sldNum" sz="quarter" idx="10"/>
          </p:nvPr>
        </p:nvSpPr>
        <p:spPr/>
        <p:txBody>
          <a:bodyPr/>
          <a:lstStyle/>
          <a:p>
            <a:fld id="{46BF2B00-1B32-4AE2-B9FD-41F77FA2CA81}" type="slidenum">
              <a:rPr lang="en-US" smtClean="0"/>
              <a:t>9</a:t>
            </a:fld>
            <a:endParaRPr lang="en-US" dirty="0"/>
          </a:p>
        </p:txBody>
      </p:sp>
    </p:spTree>
    <p:extLst>
      <p:ext uri="{BB962C8B-B14F-4D97-AF65-F5344CB8AC3E}">
        <p14:creationId xmlns:p14="http://schemas.microsoft.com/office/powerpoint/2010/main" val="3402393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2718508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3117662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34939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32906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4736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1251666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1626744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580212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69530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854398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1437816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2449100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4016051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127197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559932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19F8CE3-0CD6-49E5-B443-C0E5176EC579}" type="datetimeFigureOut">
              <a:rPr lang="en-US" smtClean="0"/>
              <a:t>8/7/2017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33A29-AF55-42F8-A6B0-E69EF494B7FB}" type="slidenum">
              <a:rPr lang="en-US" smtClean="0"/>
              <a:t>‹#›</a:t>
            </a:fld>
            <a:endParaRPr lang="en-US" dirty="0"/>
          </a:p>
        </p:txBody>
      </p:sp>
    </p:spTree>
    <p:extLst>
      <p:ext uri="{BB962C8B-B14F-4D97-AF65-F5344CB8AC3E}">
        <p14:creationId xmlns:p14="http://schemas.microsoft.com/office/powerpoint/2010/main" val="114428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19F8CE3-0CD6-49E5-B443-C0E5176EC579}" type="datetimeFigureOut">
              <a:rPr lang="en-US" smtClean="0"/>
              <a:t>8/7/2017</a:t>
            </a:fld>
            <a:endParaRPr lang="en-US" dirty="0"/>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71733A29-AF55-42F8-A6B0-E69EF494B7FB}" type="slidenum">
              <a:rPr lang="en-US" smtClean="0"/>
              <a:t>‹#›</a:t>
            </a:fld>
            <a:endParaRPr lang="en-US" dirty="0"/>
          </a:p>
        </p:txBody>
      </p:sp>
    </p:spTree>
    <p:extLst>
      <p:ext uri="{BB962C8B-B14F-4D97-AF65-F5344CB8AC3E}">
        <p14:creationId xmlns:p14="http://schemas.microsoft.com/office/powerpoint/2010/main" val="179946236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eg"/><Relationship Id="rId5" Type="http://schemas.openxmlformats.org/officeDocument/2006/relationships/hyperlink" Target="http://www.eatsmartmovemorenc.com/ActiveRecess/ActiveRecess.html"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jpeg"/><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png"/><Relationship Id="rId5" Type="http://schemas.openxmlformats.org/officeDocument/2006/relationships/image" Target="../media/image10.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hyperlink" Target="mailto:schoolhealth@communityandclinicalcomnnections.com" TargetMode="Externa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hyperlink" Target="http://www.nchealthyschools.org/legislation/stateboard/" TargetMode="Externa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8" Type="http://schemas.openxmlformats.org/officeDocument/2006/relationships/image" Target="../media/image2.emf"/><Relationship Id="rId13" Type="http://schemas.openxmlformats.org/officeDocument/2006/relationships/image" Target="../media/image1.png"/><Relationship Id="rId3" Type="http://schemas.openxmlformats.org/officeDocument/2006/relationships/slideLayout" Target="../slideLayouts/slideLayout2.xml"/><Relationship Id="rId12" Type="http://schemas.openxmlformats.org/officeDocument/2006/relationships/image" Target="../media/image4.emf"/><Relationship Id="rId2" Type="http://schemas.openxmlformats.org/officeDocument/2006/relationships/audio" Target="../media/media2.m4a"/><Relationship Id="rId1" Type="http://schemas.microsoft.com/office/2007/relationships/media" Target="../media/media2.m4a"/><Relationship Id="rId11" Type="http://schemas.openxmlformats.org/officeDocument/2006/relationships/customXml" Target="../ink/ink3.xml"/><Relationship Id="rId5" Type="http://schemas.openxmlformats.org/officeDocument/2006/relationships/customXml" Target="../ink/ink1.xml"/><Relationship Id="rId10" Type="http://schemas.openxmlformats.org/officeDocument/2006/relationships/image" Target="../media/image3.emf"/><Relationship Id="rId4" Type="http://schemas.openxmlformats.org/officeDocument/2006/relationships/notesSlide" Target="../notesSlides/notesSlide2.xml"/><Relationship Id="rId9" Type="http://schemas.openxmlformats.org/officeDocument/2006/relationships/customXml" Target="../ink/ink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5.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jpeg"/><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jpeg"/><Relationship Id="rId5" Type="http://schemas.openxmlformats.org/officeDocument/2006/relationships/hyperlink" Target="http://www.eatsmartmovemorenc.com/Energizers/Video.html"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752663"/>
            <a:ext cx="6705600" cy="1470025"/>
          </a:xfrm>
        </p:spPr>
        <p:txBody>
          <a:bodyPr/>
          <a:lstStyle/>
          <a:p>
            <a:r>
              <a:rPr lang="en-US" dirty="0"/>
              <a:t>Healthy Active Children Policy</a:t>
            </a:r>
          </a:p>
        </p:txBody>
      </p:sp>
      <p:sp>
        <p:nvSpPr>
          <p:cNvPr id="3" name="Subtitle 2"/>
          <p:cNvSpPr>
            <a:spLocks noGrp="1"/>
          </p:cNvSpPr>
          <p:nvPr>
            <p:ph type="subTitle" idx="1"/>
          </p:nvPr>
        </p:nvSpPr>
        <p:spPr/>
        <p:txBody>
          <a:bodyPr/>
          <a:lstStyle/>
          <a:p>
            <a:r>
              <a:rPr lang="en-US" dirty="0"/>
              <a:t>A Guide for North Carolina Teachers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4800" y="6096000"/>
            <a:ext cx="609600" cy="609600"/>
          </a:xfrm>
          <a:prstGeom prst="rect">
            <a:avLst/>
          </a:prstGeom>
        </p:spPr>
      </p:pic>
    </p:spTree>
    <p:extLst>
      <p:ext uri="{BB962C8B-B14F-4D97-AF65-F5344CB8AC3E}">
        <p14:creationId xmlns:p14="http://schemas.microsoft.com/office/powerpoint/2010/main" val="670310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1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Recess</a:t>
            </a:r>
          </a:p>
        </p:txBody>
      </p:sp>
      <p:sp>
        <p:nvSpPr>
          <p:cNvPr id="3" name="Content Placeholder 2"/>
          <p:cNvSpPr>
            <a:spLocks noGrp="1"/>
          </p:cNvSpPr>
          <p:nvPr>
            <p:ph idx="1"/>
          </p:nvPr>
        </p:nvSpPr>
        <p:spPr>
          <a:xfrm>
            <a:off x="609599" y="1385290"/>
            <a:ext cx="6347714" cy="2716210"/>
          </a:xfrm>
        </p:spPr>
        <p:txBody>
          <a:bodyPr/>
          <a:lstStyle/>
          <a:p>
            <a:r>
              <a:rPr lang="en-US" dirty="0"/>
              <a:t>Structure</a:t>
            </a:r>
          </a:p>
          <a:p>
            <a:pPr lvl="1"/>
            <a:r>
              <a:rPr lang="en-US" dirty="0"/>
              <a:t>Free play</a:t>
            </a:r>
          </a:p>
          <a:p>
            <a:pPr lvl="1"/>
            <a:r>
              <a:rPr lang="en-US" dirty="0"/>
              <a:t>Structured games and activities/Active recess</a:t>
            </a:r>
          </a:p>
          <a:p>
            <a:r>
              <a:rPr lang="en-US" dirty="0"/>
              <a:t>Prohibitions</a:t>
            </a:r>
          </a:p>
          <a:p>
            <a:pPr lvl="1"/>
            <a:r>
              <a:rPr lang="en-US" dirty="0"/>
              <a:t>Not withheld as punishment</a:t>
            </a:r>
          </a:p>
          <a:p>
            <a:pPr lvl="1"/>
            <a:r>
              <a:rPr lang="en-US" dirty="0"/>
              <a:t>Not used as punishment</a:t>
            </a:r>
          </a:p>
          <a:p>
            <a:pPr marL="457200" lvl="1" indent="0">
              <a:buNone/>
            </a:pPr>
            <a:r>
              <a:rPr lang="en-US" dirty="0"/>
              <a:t>	</a:t>
            </a:r>
            <a:r>
              <a:rPr lang="en-US" dirty="0">
                <a:solidFill>
                  <a:srgbClr val="0070C0"/>
                </a:solidFill>
                <a:hlinkClick r:id="rId5"/>
              </a:rPr>
              <a:t>Active Recess Video</a:t>
            </a:r>
            <a:endParaRPr lang="en-US" dirty="0">
              <a:solidFill>
                <a:srgbClr val="0070C0"/>
              </a:solidFill>
            </a:endParaRPr>
          </a:p>
        </p:txBody>
      </p:sp>
      <p:pic>
        <p:nvPicPr>
          <p:cNvPr id="4" name="Picture 3">
            <a:hlinkClick r:id="rId5"/>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626031" y="4402909"/>
            <a:ext cx="3555569" cy="1997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90500" h="152400" prst="hardEdge"/>
            <a:extrusionClr>
              <a:srgbClr val="000000"/>
            </a:extrusionClr>
          </a:sp3d>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1631" y="5791200"/>
            <a:ext cx="609600" cy="609600"/>
          </a:xfrm>
          <a:prstGeom prst="rect">
            <a:avLst/>
          </a:prstGeom>
        </p:spPr>
      </p:pic>
    </p:spTree>
    <p:extLst>
      <p:ext uri="{BB962C8B-B14F-4D97-AF65-F5344CB8AC3E}">
        <p14:creationId xmlns:p14="http://schemas.microsoft.com/office/powerpoint/2010/main" val="2498730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0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Nutrition Services, Education and Promotion</a:t>
            </a:r>
            <a:br>
              <a:rPr lang="en-US" dirty="0"/>
            </a:br>
            <a:endParaRPr lang="en-US" dirty="0"/>
          </a:p>
        </p:txBody>
      </p:sp>
      <p:sp>
        <p:nvSpPr>
          <p:cNvPr id="3" name="Content Placeholder 2"/>
          <p:cNvSpPr>
            <a:spLocks noGrp="1"/>
          </p:cNvSpPr>
          <p:nvPr>
            <p:ph idx="1"/>
          </p:nvPr>
        </p:nvSpPr>
        <p:spPr>
          <a:xfrm>
            <a:off x="609599" y="1930400"/>
            <a:ext cx="6347714" cy="4110963"/>
          </a:xfrm>
        </p:spPr>
        <p:txBody>
          <a:bodyPr/>
          <a:lstStyle/>
          <a:p>
            <a:pPr>
              <a:spcAft>
                <a:spcPts val="600"/>
              </a:spcAft>
            </a:pPr>
            <a:r>
              <a:rPr lang="en-US" dirty="0"/>
              <a:t>Federal regulations</a:t>
            </a:r>
          </a:p>
          <a:p>
            <a:pPr>
              <a:spcAft>
                <a:spcPts val="600"/>
              </a:spcAft>
            </a:pPr>
            <a:r>
              <a:rPr lang="en-US" dirty="0"/>
              <a:t>Healthy options</a:t>
            </a:r>
          </a:p>
          <a:p>
            <a:pPr>
              <a:spcAft>
                <a:spcPts val="600"/>
              </a:spcAft>
            </a:pPr>
            <a:r>
              <a:rPr lang="en-US" dirty="0"/>
              <a:t>Non-food rewards and recognitions</a:t>
            </a:r>
          </a:p>
          <a:p>
            <a:pPr>
              <a:spcAft>
                <a:spcPts val="600"/>
              </a:spcAft>
            </a:pPr>
            <a:r>
              <a:rPr lang="en-US" dirty="0"/>
              <a:t>Nutrition education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6221" y="5828139"/>
            <a:ext cx="609600" cy="609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5000" y="3985881"/>
            <a:ext cx="3377184" cy="249054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959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1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440" y="609600"/>
            <a:ext cx="6347713" cy="1320800"/>
          </a:xfrm>
        </p:spPr>
        <p:txBody>
          <a:bodyPr/>
          <a:lstStyle/>
          <a:p>
            <a:pPr>
              <a:defRPr/>
            </a:pPr>
            <a:r>
              <a:rPr lang="en-US" dirty="0">
                <a:solidFill>
                  <a:srgbClr val="00B0F0"/>
                </a:solidFill>
              </a:rPr>
              <a:t>Local Wellness Policy</a:t>
            </a:r>
          </a:p>
        </p:txBody>
      </p:sp>
      <p:sp>
        <p:nvSpPr>
          <p:cNvPr id="21507" name="Content Placeholder 2"/>
          <p:cNvSpPr>
            <a:spLocks noGrp="1"/>
          </p:cNvSpPr>
          <p:nvPr>
            <p:ph idx="1"/>
          </p:nvPr>
        </p:nvSpPr>
        <p:spPr>
          <a:xfrm>
            <a:off x="304800" y="1676400"/>
            <a:ext cx="7391400" cy="3880773"/>
          </a:xfrm>
        </p:spPr>
        <p:txBody>
          <a:bodyPr>
            <a:normAutofit/>
          </a:bodyPr>
          <a:lstStyle/>
          <a:p>
            <a:pPr>
              <a:spcBef>
                <a:spcPts val="1200"/>
              </a:spcBef>
              <a:spcAft>
                <a:spcPts val="1800"/>
              </a:spcAft>
            </a:pPr>
            <a:r>
              <a:rPr lang="en-US" altLang="en-US" dirty="0">
                <a:solidFill>
                  <a:schemeClr val="tx1"/>
                </a:solidFill>
                <a:ea typeface="Calibri" panose="020F0502020204030204" pitchFamily="34" charset="0"/>
              </a:rPr>
              <a:t>To promote student health and reduce child obesity and hunger requires LEAs to develop a wellness policy which includes:</a:t>
            </a:r>
          </a:p>
          <a:p>
            <a:pPr>
              <a:spcBef>
                <a:spcPts val="1200"/>
              </a:spcBef>
              <a:spcAft>
                <a:spcPts val="600"/>
              </a:spcAft>
              <a:buFont typeface="Arial" panose="020B0604020202020204" pitchFamily="34" charset="0"/>
              <a:buChar char="•"/>
            </a:pPr>
            <a:r>
              <a:rPr lang="en-US" altLang="en-US" dirty="0">
                <a:solidFill>
                  <a:schemeClr val="tx1"/>
                </a:solidFill>
                <a:ea typeface="Calibri" panose="020F0502020204030204" pitchFamily="34" charset="0"/>
              </a:rPr>
              <a:t>Goals for nutrition promotion, nutrition education, physical activity and other activities to promote student wellness</a:t>
            </a:r>
          </a:p>
          <a:p>
            <a:pPr>
              <a:spcBef>
                <a:spcPts val="0"/>
              </a:spcBef>
              <a:spcAft>
                <a:spcPts val="600"/>
              </a:spcAft>
              <a:buFont typeface="Arial" panose="020B0604020202020204" pitchFamily="34" charset="0"/>
              <a:buChar char="•"/>
            </a:pPr>
            <a:r>
              <a:rPr lang="en-US" altLang="en-US" dirty="0">
                <a:solidFill>
                  <a:schemeClr val="tx1"/>
                </a:solidFill>
              </a:rPr>
              <a:t>Nutrition guidelines for all foods and beverages available to          students, sold or provided, during the school day</a:t>
            </a:r>
          </a:p>
          <a:p>
            <a:pPr>
              <a:spcBef>
                <a:spcPts val="0"/>
              </a:spcBef>
              <a:spcAft>
                <a:spcPts val="600"/>
              </a:spcAft>
              <a:buFont typeface="Arial" panose="020B0604020202020204" pitchFamily="34" charset="0"/>
              <a:buChar char="•"/>
            </a:pPr>
            <a:r>
              <a:rPr lang="en-US" altLang="en-US" dirty="0">
                <a:solidFill>
                  <a:schemeClr val="tx1"/>
                </a:solidFill>
              </a:rPr>
              <a:t>Policies for food and beverage marketing</a:t>
            </a:r>
          </a:p>
          <a:p>
            <a:pPr>
              <a:spcBef>
                <a:spcPts val="0"/>
              </a:spcBef>
              <a:spcAft>
                <a:spcPts val="600"/>
              </a:spcAft>
              <a:buFont typeface="Arial" panose="020B0604020202020204" pitchFamily="34" charset="0"/>
              <a:buChar char="•"/>
            </a:pPr>
            <a:r>
              <a:rPr lang="en-US" altLang="en-US" dirty="0">
                <a:solidFill>
                  <a:schemeClr val="tx1"/>
                </a:solidFill>
                <a:ea typeface="Calibri" panose="020F0502020204030204" pitchFamily="34" charset="0"/>
              </a:rPr>
              <a:t>Permitted participation of stakeholders</a:t>
            </a:r>
          </a:p>
          <a:p>
            <a:pPr>
              <a:spcBef>
                <a:spcPts val="0"/>
              </a:spcBef>
              <a:spcAft>
                <a:spcPts val="600"/>
              </a:spcAft>
              <a:buFont typeface="Arial" panose="020B0604020202020204" pitchFamily="34" charset="0"/>
              <a:buChar char="•"/>
            </a:pPr>
            <a:r>
              <a:rPr lang="en-US" altLang="en-US" dirty="0">
                <a:solidFill>
                  <a:schemeClr val="tx1"/>
                </a:solidFill>
                <a:ea typeface="Calibri" panose="020F0502020204030204" pitchFamily="34" charset="0"/>
              </a:rPr>
              <a:t>Communication to the public and a plan for measuring progress with implementation</a:t>
            </a:r>
          </a:p>
          <a:p>
            <a:pPr>
              <a:spcBef>
                <a:spcPts val="1200"/>
              </a:spcBef>
              <a:spcAft>
                <a:spcPts val="1800"/>
              </a:spcAft>
            </a:pPr>
            <a:endParaRPr lang="en-US" altLang="en-US" dirty="0">
              <a:ea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F2B4DDBE-0A55-43B4-9716-8DAC1118F5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601036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59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solidFill>
                  <a:srgbClr val="00B0F0"/>
                </a:solidFill>
              </a:rPr>
              <a:t>Standards for Foods Available to Students</a:t>
            </a:r>
          </a:p>
        </p:txBody>
      </p:sp>
      <p:sp>
        <p:nvSpPr>
          <p:cNvPr id="35843" name="Content Placeholder 2"/>
          <p:cNvSpPr>
            <a:spLocks noGrp="1"/>
          </p:cNvSpPr>
          <p:nvPr>
            <p:ph idx="1"/>
          </p:nvPr>
        </p:nvSpPr>
        <p:spPr>
          <a:xfrm>
            <a:off x="457200" y="1752600"/>
            <a:ext cx="8229600" cy="4724400"/>
          </a:xfrm>
        </p:spPr>
        <p:txBody>
          <a:bodyPr/>
          <a:lstStyle/>
          <a:p>
            <a:endParaRPr lang="en-US" altLang="en-US" dirty="0">
              <a:solidFill>
                <a:srgbClr val="FF0000"/>
              </a:solidFill>
              <a:ea typeface="Calibri" panose="020F0502020204030204" pitchFamily="34" charset="0"/>
            </a:endParaRPr>
          </a:p>
          <a:p>
            <a:pPr marL="615950" lvl="1" indent="-342900">
              <a:buFont typeface="Wingdings" panose="05000000000000000000" pitchFamily="2" charset="2"/>
              <a:buChar char="Ø"/>
            </a:pPr>
            <a:r>
              <a:rPr lang="en-US" altLang="en-US" sz="2200" dirty="0">
                <a:solidFill>
                  <a:schemeClr val="tx1"/>
                </a:solidFill>
                <a:ea typeface="Calibri" panose="020F0502020204030204" pitchFamily="34" charset="0"/>
              </a:rPr>
              <a:t>Foods sold to students:</a:t>
            </a:r>
          </a:p>
          <a:p>
            <a:pPr marL="914400" lvl="2" indent="-241300">
              <a:buFont typeface="Arial" panose="020B0604020202020204" pitchFamily="34" charset="0"/>
              <a:buAutoNum type="arabicPeriod"/>
            </a:pPr>
            <a:r>
              <a:rPr lang="en-US" altLang="en-US" sz="2000" dirty="0">
                <a:solidFill>
                  <a:schemeClr val="tx1"/>
                </a:solidFill>
                <a:ea typeface="Calibri" panose="020F0502020204030204" pitchFamily="34" charset="0"/>
              </a:rPr>
              <a:t>School Meal Nutrition Standards</a:t>
            </a:r>
          </a:p>
          <a:p>
            <a:pPr marL="914400" lvl="2" indent="-241300">
              <a:buFont typeface="Arial" panose="020B0604020202020204" pitchFamily="34" charset="0"/>
              <a:buAutoNum type="arabicPeriod"/>
            </a:pPr>
            <a:r>
              <a:rPr lang="en-US" altLang="en-US" sz="2000" dirty="0">
                <a:solidFill>
                  <a:schemeClr val="tx1"/>
                </a:solidFill>
                <a:ea typeface="Calibri" panose="020F0502020204030204" pitchFamily="34" charset="0"/>
              </a:rPr>
              <a:t>Smart Snacks in School Nutrition Standards</a:t>
            </a:r>
          </a:p>
          <a:p>
            <a:pPr marL="914400" lvl="2" indent="-241300">
              <a:buFont typeface="Arial" panose="020B0604020202020204" pitchFamily="34" charset="0"/>
              <a:buAutoNum type="arabicPeriod"/>
            </a:pPr>
            <a:endParaRPr lang="en-US" altLang="en-US" dirty="0">
              <a:solidFill>
                <a:schemeClr val="tx1"/>
              </a:solidFill>
              <a:ea typeface="Calibri" panose="020F0502020204030204" pitchFamily="34" charset="0"/>
            </a:endParaRPr>
          </a:p>
          <a:p>
            <a:pPr marL="615950" lvl="1" indent="-342900">
              <a:buFont typeface="Wingdings" panose="05000000000000000000" pitchFamily="2" charset="2"/>
              <a:buChar char="Ø"/>
            </a:pPr>
            <a:r>
              <a:rPr lang="en-US" altLang="en-US" sz="2200" dirty="0">
                <a:solidFill>
                  <a:schemeClr val="tx1"/>
                </a:solidFill>
                <a:ea typeface="Calibri" panose="020F0502020204030204" pitchFamily="34" charset="0"/>
              </a:rPr>
              <a:t>Foods provided to students</a:t>
            </a:r>
          </a:p>
        </p:txBody>
      </p:sp>
      <p:pic>
        <p:nvPicPr>
          <p:cNvPr id="6"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49942" y="4572000"/>
            <a:ext cx="2867025" cy="1905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orded Sound">
            <a:hlinkClick r:id="" action="ppaction://media"/>
            <a:extLst>
              <a:ext uri="{FF2B5EF4-FFF2-40B4-BE49-F238E27FC236}">
                <a16:creationId xmlns:a16="http://schemas.microsoft.com/office/drawing/2014/main" id="{2AB5485B-2E5C-4A1A-B8FB-34C2781877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599" y="60198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9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HAC P</a:t>
            </a:r>
            <a:r>
              <a:rPr lang="en-US" dirty="0">
                <a:solidFill>
                  <a:srgbClr val="00B0F0"/>
                </a:solidFill>
              </a:rPr>
              <a:t>olicy</a:t>
            </a:r>
            <a:r>
              <a:rPr lang="en-US" dirty="0"/>
              <a:t> Monitoring</a:t>
            </a:r>
          </a:p>
        </p:txBody>
      </p:sp>
      <p:sp>
        <p:nvSpPr>
          <p:cNvPr id="3" name="Content Placeholder 2"/>
          <p:cNvSpPr>
            <a:spLocks noGrp="1"/>
          </p:cNvSpPr>
          <p:nvPr>
            <p:ph idx="1"/>
          </p:nvPr>
        </p:nvSpPr>
        <p:spPr>
          <a:xfrm>
            <a:off x="609599" y="1488613"/>
            <a:ext cx="6347714" cy="3880773"/>
          </a:xfrm>
        </p:spPr>
        <p:txBody>
          <a:bodyPr/>
          <a:lstStyle/>
          <a:p>
            <a:r>
              <a:rPr lang="en-US" dirty="0">
                <a:solidFill>
                  <a:schemeClr val="tx1"/>
                </a:solidFill>
              </a:rPr>
              <a:t>Local Wellness Policy </a:t>
            </a:r>
          </a:p>
          <a:p>
            <a:r>
              <a:rPr lang="en-US" dirty="0">
                <a:solidFill>
                  <a:schemeClr val="tx1"/>
                </a:solidFill>
              </a:rPr>
              <a:t>HAC Policy/Local </a:t>
            </a:r>
            <a:r>
              <a:rPr lang="en-US" dirty="0"/>
              <a:t>Wellness Policy Survey</a:t>
            </a:r>
          </a:p>
          <a:p>
            <a:pPr lvl="1"/>
            <a:r>
              <a:rPr lang="en-US" dirty="0"/>
              <a:t>Minutes of PE and Healthful Living</a:t>
            </a:r>
          </a:p>
          <a:p>
            <a:pPr lvl="1"/>
            <a:r>
              <a:rPr lang="en-US" dirty="0"/>
              <a:t>Amount of physical activity in schools</a:t>
            </a:r>
          </a:p>
          <a:p>
            <a:pPr lvl="1"/>
            <a:r>
              <a:rPr lang="en-US" dirty="0"/>
              <a:t>Compliance with local wellness policy</a:t>
            </a:r>
          </a:p>
          <a:p>
            <a:pPr lvl="1"/>
            <a:r>
              <a:rPr lang="en-US" dirty="0"/>
              <a:t>Statuary requirements</a:t>
            </a:r>
          </a:p>
          <a:p>
            <a:endParaRPr lang="en-US" dirty="0"/>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21222012">
            <a:off x="2461737" y="3841244"/>
            <a:ext cx="2882498" cy="2654300"/>
          </a:xfrm>
          <a:prstGeom prst="rect">
            <a:avLst/>
          </a:prstGeom>
        </p:spPr>
      </p:pic>
      <p:pic>
        <p:nvPicPr>
          <p:cNvPr id="4" name="Recorded Sound">
            <a:hlinkClick r:id="" action="ppaction://media"/>
            <a:extLst>
              <a:ext uri="{FF2B5EF4-FFF2-40B4-BE49-F238E27FC236}">
                <a16:creationId xmlns:a16="http://schemas.microsoft.com/office/drawing/2014/main" id="{28C6AF48-B6DB-4E5C-A8EE-B893723EC7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659" y="5943599"/>
            <a:ext cx="609600" cy="609600"/>
          </a:xfrm>
          <a:prstGeom prst="rect">
            <a:avLst/>
          </a:prstGeom>
        </p:spPr>
      </p:pic>
    </p:spTree>
    <p:extLst>
      <p:ext uri="{BB962C8B-B14F-4D97-AF65-F5344CB8AC3E}">
        <p14:creationId xmlns:p14="http://schemas.microsoft.com/office/powerpoint/2010/main" val="2506789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03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Learning Activities/Assignments</a:t>
            </a:r>
          </a:p>
        </p:txBody>
      </p:sp>
      <p:sp>
        <p:nvSpPr>
          <p:cNvPr id="3" name="Content Placeholder 2"/>
          <p:cNvSpPr>
            <a:spLocks noGrp="1"/>
          </p:cNvSpPr>
          <p:nvPr>
            <p:ph idx="1"/>
          </p:nvPr>
        </p:nvSpPr>
        <p:spPr>
          <a:xfrm>
            <a:off x="609599" y="2133600"/>
            <a:ext cx="6347714" cy="3880773"/>
          </a:xfrm>
        </p:spPr>
        <p:txBody>
          <a:bodyPr>
            <a:normAutofit/>
          </a:bodyPr>
          <a:lstStyle/>
          <a:p>
            <a:pPr>
              <a:spcAft>
                <a:spcPts val="600"/>
              </a:spcAft>
            </a:pPr>
            <a:r>
              <a:rPr lang="en-US" dirty="0"/>
              <a:t>To complete this training module, you must select, complete and submit three Module Assignments listed on the following slide. </a:t>
            </a:r>
          </a:p>
          <a:p>
            <a:pPr>
              <a:spcAft>
                <a:spcPts val="600"/>
              </a:spcAft>
            </a:pPr>
            <a:r>
              <a:rPr lang="en-US" dirty="0"/>
              <a:t>All three completed assignments should be submitted at one time as document attachments by email to: </a:t>
            </a:r>
            <a:r>
              <a:rPr lang="en-US" dirty="0">
                <a:hlinkClick r:id="rId5"/>
              </a:rPr>
              <a:t>schoolhealth@communityandclinicalconnections.com</a:t>
            </a:r>
            <a:r>
              <a:rPr lang="en-US" dirty="0"/>
              <a:t>.</a:t>
            </a:r>
          </a:p>
          <a:p>
            <a:pPr>
              <a:spcAft>
                <a:spcPts val="600"/>
              </a:spcAft>
            </a:pPr>
            <a:r>
              <a:rPr lang="en-US" dirty="0"/>
              <a:t>Once your assignments are reviewed and approved, a certificate of completion will be emailed to you.</a:t>
            </a:r>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 y="5607973"/>
            <a:ext cx="609600" cy="609600"/>
          </a:xfrm>
          <a:prstGeom prst="rect">
            <a:avLst/>
          </a:prstGeom>
        </p:spPr>
      </p:pic>
    </p:spTree>
    <p:extLst>
      <p:ext uri="{BB962C8B-B14F-4D97-AF65-F5344CB8AC3E}">
        <p14:creationId xmlns:p14="http://schemas.microsoft.com/office/powerpoint/2010/main" val="41687587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Module Assignments</a:t>
            </a:r>
          </a:p>
        </p:txBody>
      </p:sp>
      <p:sp>
        <p:nvSpPr>
          <p:cNvPr id="3" name="Content Placeholder 2"/>
          <p:cNvSpPr>
            <a:spLocks noGrp="1"/>
          </p:cNvSpPr>
          <p:nvPr>
            <p:ph idx="1"/>
          </p:nvPr>
        </p:nvSpPr>
        <p:spPr>
          <a:xfrm>
            <a:off x="119365" y="1219200"/>
            <a:ext cx="6858000" cy="4906963"/>
          </a:xfrm>
        </p:spPr>
        <p:txBody>
          <a:bodyPr>
            <a:normAutofit fontScale="92500" lnSpcReduction="10000"/>
          </a:bodyPr>
          <a:lstStyle/>
          <a:p>
            <a:pPr marL="457200" lvl="1" indent="0">
              <a:buNone/>
            </a:pPr>
            <a:r>
              <a:rPr lang="en-US" b="1" i="1" dirty="0"/>
              <a:t>Select three.</a:t>
            </a:r>
          </a:p>
          <a:p>
            <a:pPr marL="800100" lvl="1" indent="-342900">
              <a:spcAft>
                <a:spcPts val="600"/>
              </a:spcAft>
              <a:buFont typeface="+mj-lt"/>
              <a:buAutoNum type="arabicPeriod"/>
            </a:pPr>
            <a:r>
              <a:rPr lang="en-US" dirty="0"/>
              <a:t>Locate and post a copy of your school district’s Local Wellness Policy.</a:t>
            </a:r>
          </a:p>
          <a:p>
            <a:pPr marL="800100" lvl="1" indent="-342900">
              <a:spcAft>
                <a:spcPts val="600"/>
              </a:spcAft>
              <a:buFont typeface="+mj-lt"/>
              <a:buAutoNum type="arabicPeriod"/>
            </a:pPr>
            <a:r>
              <a:rPr lang="en-US" dirty="0"/>
              <a:t>Identify and post a roster/list of your school district’s SHAC membership.</a:t>
            </a:r>
          </a:p>
          <a:p>
            <a:pPr marL="800100" lvl="1" indent="-342900">
              <a:spcAft>
                <a:spcPts val="600"/>
              </a:spcAft>
              <a:buFont typeface="+mj-lt"/>
              <a:buAutoNum type="arabicPeriod"/>
            </a:pPr>
            <a:r>
              <a:rPr lang="en-US" dirty="0">
                <a:solidFill>
                  <a:schemeClr val="tx1"/>
                </a:solidFill>
              </a:rPr>
              <a:t>Identify and post a policy or practice that supports a healthy school environment for nutrition for grades K-8 in your school or school district.</a:t>
            </a:r>
          </a:p>
          <a:p>
            <a:pPr marL="800100" lvl="1" indent="-342900">
              <a:spcAft>
                <a:spcPts val="600"/>
              </a:spcAft>
              <a:buFont typeface="+mj-lt"/>
              <a:buAutoNum type="arabicPeriod"/>
            </a:pPr>
            <a:r>
              <a:rPr lang="en-US" dirty="0">
                <a:solidFill>
                  <a:schemeClr val="tx1"/>
                </a:solidFill>
              </a:rPr>
              <a:t>Identify and post a policy or practice that supports opportunities for 30 minutes of physical activity for grades K-8 in your school or school district.</a:t>
            </a:r>
          </a:p>
          <a:p>
            <a:pPr marL="800100" lvl="1" indent="-342900">
              <a:spcAft>
                <a:spcPts val="600"/>
              </a:spcAft>
              <a:buFont typeface="+mj-lt"/>
              <a:buAutoNum type="arabicPeriod"/>
            </a:pPr>
            <a:r>
              <a:rPr lang="en-US" dirty="0">
                <a:solidFill>
                  <a:schemeClr val="tx1"/>
                </a:solidFill>
              </a:rPr>
              <a:t>Identify and post an example of a physical activity that meets the HAC Policy </a:t>
            </a:r>
            <a:r>
              <a:rPr lang="en-US" dirty="0"/>
              <a:t>criteria for recess or classroom use.</a:t>
            </a:r>
          </a:p>
          <a:p>
            <a:pPr marL="457200" lvl="1" indent="0">
              <a:spcAft>
                <a:spcPts val="600"/>
              </a:spcAft>
              <a:buNone/>
            </a:pPr>
            <a:r>
              <a:rPr lang="en-US" dirty="0"/>
              <a:t>To submit assignments or if you have questions regarding assignments contact: </a:t>
            </a:r>
          </a:p>
          <a:p>
            <a:pPr marL="457200" lvl="1" indent="0">
              <a:spcAft>
                <a:spcPts val="600"/>
              </a:spcAft>
              <a:buNone/>
            </a:pPr>
            <a:r>
              <a:rPr lang="en-US" dirty="0"/>
              <a:t>schoolhealth@communityandclinicalconnections.com</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5943600"/>
            <a:ext cx="609600" cy="609600"/>
          </a:xfrm>
          <a:prstGeom prst="rect">
            <a:avLst/>
          </a:prstGeom>
        </p:spPr>
      </p:pic>
    </p:spTree>
    <p:extLst>
      <p:ext uri="{BB962C8B-B14F-4D97-AF65-F5344CB8AC3E}">
        <p14:creationId xmlns:p14="http://schemas.microsoft.com/office/powerpoint/2010/main" val="10534666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609599" y="2133600"/>
            <a:ext cx="6347714" cy="3907763"/>
          </a:xfrm>
        </p:spPr>
        <p:txBody>
          <a:bodyPr>
            <a:normAutofit/>
          </a:bodyPr>
          <a:lstStyle/>
          <a:p>
            <a:pPr marL="0" indent="0">
              <a:buNone/>
            </a:pPr>
            <a:r>
              <a:rPr lang="en-US" dirty="0"/>
              <a:t>If you desire additional information about the </a:t>
            </a:r>
            <a:r>
              <a:rPr lang="en-US" i="1" dirty="0"/>
              <a:t>Healthy Active Children Policy,</a:t>
            </a:r>
            <a:r>
              <a:rPr lang="en-US" dirty="0"/>
              <a:t> go to: </a:t>
            </a:r>
          </a:p>
          <a:p>
            <a:pPr marL="0" indent="0">
              <a:buNone/>
            </a:pPr>
            <a:r>
              <a:rPr lang="en-US" dirty="0">
                <a:hlinkClick r:id="rId5"/>
              </a:rPr>
              <a:t>www.nchealthyschools.org/legislation/stateboard</a:t>
            </a:r>
            <a:endParaRPr lang="en-US" dirty="0"/>
          </a:p>
          <a:p>
            <a:pPr marL="0" indent="0">
              <a:buNone/>
            </a:pPr>
            <a:endParaRPr lang="en-US" sz="2400" i="1" dirty="0"/>
          </a:p>
          <a:p>
            <a:pPr marL="0" indent="0">
              <a:buNone/>
            </a:pPr>
            <a:endParaRPr lang="en-US" sz="2400" i="1" dirty="0"/>
          </a:p>
          <a:p>
            <a:pPr marL="0" indent="0">
              <a:buNone/>
            </a:pPr>
            <a:r>
              <a:rPr lang="en-US" dirty="0"/>
              <a:t>This concludes</a:t>
            </a:r>
            <a:r>
              <a:rPr lang="en-US" dirty="0">
                <a:solidFill>
                  <a:schemeClr val="tx1"/>
                </a:solidFill>
              </a:rPr>
              <a:t> the </a:t>
            </a:r>
            <a:r>
              <a:rPr lang="en-US" i="1" dirty="0">
                <a:solidFill>
                  <a:srgbClr val="3A9ABB"/>
                </a:solidFill>
              </a:rPr>
              <a:t>Healthy Active Children Policy: A Guide for North Carolina Teachers </a:t>
            </a:r>
            <a:r>
              <a:rPr lang="en-US" dirty="0"/>
              <a:t>module.</a:t>
            </a:r>
          </a:p>
          <a:p>
            <a:pPr marL="0" indent="0">
              <a:buNone/>
            </a:pPr>
            <a:endParaRPr lang="en-US" i="1"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6041363"/>
            <a:ext cx="609600" cy="609600"/>
          </a:xfrm>
          <a:prstGeom prst="rect">
            <a:avLst/>
          </a:prstGeom>
        </p:spPr>
      </p:pic>
    </p:spTree>
    <p:extLst>
      <p:ext uri="{BB962C8B-B14F-4D97-AF65-F5344CB8AC3E}">
        <p14:creationId xmlns:p14="http://schemas.microsoft.com/office/powerpoint/2010/main" val="203940151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Outcomes</a:t>
            </a:r>
          </a:p>
        </p:txBody>
      </p:sp>
      <p:sp>
        <p:nvSpPr>
          <p:cNvPr id="3" name="Content Placeholder 2"/>
          <p:cNvSpPr>
            <a:spLocks noGrp="1"/>
          </p:cNvSpPr>
          <p:nvPr>
            <p:ph idx="1"/>
          </p:nvPr>
        </p:nvSpPr>
        <p:spPr>
          <a:xfrm>
            <a:off x="609598" y="1447800"/>
            <a:ext cx="6629401" cy="4517363"/>
          </a:xfrm>
        </p:spPr>
        <p:txBody>
          <a:bodyPr>
            <a:normAutofit fontScale="70000" lnSpcReduction="20000"/>
          </a:bodyPr>
          <a:lstStyle/>
          <a:p>
            <a:pPr marL="0" indent="0">
              <a:spcAft>
                <a:spcPts val="600"/>
              </a:spcAft>
              <a:buNone/>
            </a:pPr>
            <a:r>
              <a:rPr lang="en-US" sz="2800" dirty="0"/>
              <a:t>At the completion of this training module the participant should </a:t>
            </a:r>
            <a:r>
              <a:rPr lang="en-US" sz="2800" dirty="0">
                <a:solidFill>
                  <a:schemeClr val="tx1"/>
                </a:solidFill>
              </a:rPr>
              <a:t>be able to:</a:t>
            </a:r>
          </a:p>
          <a:p>
            <a:pPr>
              <a:spcAft>
                <a:spcPts val="600"/>
              </a:spcAft>
            </a:pPr>
            <a:r>
              <a:rPr lang="en-US" sz="2400" dirty="0">
                <a:solidFill>
                  <a:schemeClr val="tx1"/>
                </a:solidFill>
              </a:rPr>
              <a:t>Understand the history and purpose of the Healthy Active Children (HAC) Policy.</a:t>
            </a:r>
          </a:p>
          <a:p>
            <a:pPr>
              <a:spcAft>
                <a:spcPts val="600"/>
              </a:spcAft>
            </a:pPr>
            <a:r>
              <a:rPr lang="en-US" sz="2400" dirty="0">
                <a:solidFill>
                  <a:schemeClr val="tx1"/>
                </a:solidFill>
              </a:rPr>
              <a:t>Understand how the HAC Policy helps ensure students will be physically active and eat healthy during the school day.</a:t>
            </a:r>
          </a:p>
          <a:p>
            <a:pPr>
              <a:spcAft>
                <a:spcPts val="600"/>
              </a:spcAft>
            </a:pPr>
            <a:r>
              <a:rPr lang="en-US" sz="2400" dirty="0">
                <a:solidFill>
                  <a:schemeClr val="tx1"/>
                </a:solidFill>
              </a:rPr>
              <a:t>Describe the purpose and requirements of a local wellness policy.</a:t>
            </a:r>
          </a:p>
          <a:p>
            <a:pPr>
              <a:spcAft>
                <a:spcPts val="600"/>
              </a:spcAft>
            </a:pPr>
            <a:r>
              <a:rPr lang="en-US" sz="2400" dirty="0">
                <a:solidFill>
                  <a:schemeClr val="tx1"/>
                </a:solidFill>
              </a:rPr>
              <a:t>Explain the Healthful Living requirements for grades K-8 in North Carolina.</a:t>
            </a:r>
          </a:p>
          <a:p>
            <a:pPr>
              <a:spcAft>
                <a:spcPts val="600"/>
              </a:spcAft>
            </a:pPr>
            <a:r>
              <a:rPr lang="en-US" sz="2400" dirty="0">
                <a:solidFill>
                  <a:schemeClr val="tx1"/>
                </a:solidFill>
              </a:rPr>
              <a:t>Provide one example of physical activity during the school day.</a:t>
            </a:r>
          </a:p>
          <a:p>
            <a:pPr>
              <a:spcAft>
                <a:spcPts val="600"/>
              </a:spcAft>
            </a:pPr>
            <a:r>
              <a:rPr lang="en-US" sz="2400" dirty="0">
                <a:solidFill>
                  <a:schemeClr val="tx1"/>
                </a:solidFill>
              </a:rPr>
              <a:t>Provide one example of a healthy eating environment in schools.</a:t>
            </a:r>
          </a:p>
          <a:p>
            <a:pPr>
              <a:spcAft>
                <a:spcPts val="600"/>
              </a:spcAft>
            </a:pPr>
            <a:r>
              <a:rPr lang="en-US" sz="2400" dirty="0">
                <a:solidFill>
                  <a:schemeClr val="tx1"/>
                </a:solidFill>
              </a:rPr>
              <a:t>Outline how the HAC Policy is monitored</a:t>
            </a:r>
            <a:r>
              <a:rPr lang="en-US" sz="2400" dirty="0"/>
              <a:t>.</a:t>
            </a:r>
          </a:p>
        </p:txBody>
      </p:sp>
      <mc:AlternateContent xmlns:mc="http://schemas.openxmlformats.org/markup-compatibility/2006" xmlns:p14="http://schemas.microsoft.com/office/powerpoint/2010/main">
        <mc:Choice Requires="p14">
          <p:contentPart p14:bwMode="auto" r:id="rId5">
            <p14:nvContentPartPr>
              <p14:cNvPr id="19" name="Ink 18"/>
              <p14:cNvContentPartPr/>
              <p14:nvPr/>
            </p14:nvContentPartPr>
            <p14:xfrm>
              <a:off x="8447809" y="3772047"/>
              <a:ext cx="360" cy="360"/>
            </p14:xfrm>
          </p:contentPart>
        </mc:Choice>
        <mc:Fallback xmlns="">
          <p:pic>
            <p:nvPicPr>
              <p:cNvPr id="19" name="Ink 18"/>
              <p:cNvPicPr/>
              <p:nvPr/>
            </p:nvPicPr>
            <p:blipFill>
              <a:blip r:embed="rId8"/>
              <a:stretch>
                <a:fillRect/>
              </a:stretch>
            </p:blipFill>
            <p:spPr>
              <a:xfrm>
                <a:off x="8438809" y="3763047"/>
                <a:ext cx="1836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 name="Ink 25"/>
              <p14:cNvContentPartPr/>
              <p14:nvPr/>
            </p14:nvContentPartPr>
            <p14:xfrm>
              <a:off x="114169" y="5195487"/>
              <a:ext cx="360" cy="360"/>
            </p14:xfrm>
          </p:contentPart>
        </mc:Choice>
        <mc:Fallback xmlns="">
          <p:pic>
            <p:nvPicPr>
              <p:cNvPr id="26" name="Ink 25"/>
              <p:cNvPicPr/>
              <p:nvPr/>
            </p:nvPicPr>
            <p:blipFill>
              <a:blip r:embed="rId10"/>
              <a:stretch>
                <a:fillRect/>
              </a:stretch>
            </p:blipFill>
            <p:spPr>
              <a:xfrm>
                <a:off x="105169" y="5186487"/>
                <a:ext cx="1836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7" name="Ink 26"/>
              <p14:cNvContentPartPr/>
              <p14:nvPr/>
            </p14:nvContentPartPr>
            <p14:xfrm>
              <a:off x="-1558751" y="4436967"/>
              <a:ext cx="10800" cy="41760"/>
            </p14:xfrm>
          </p:contentPart>
        </mc:Choice>
        <mc:Fallback xmlns="">
          <p:pic>
            <p:nvPicPr>
              <p:cNvPr id="27" name="Ink 26"/>
              <p:cNvPicPr/>
              <p:nvPr/>
            </p:nvPicPr>
            <p:blipFill>
              <a:blip r:embed="rId12"/>
              <a:stretch>
                <a:fillRect/>
              </a:stretch>
            </p:blipFill>
            <p:spPr>
              <a:xfrm>
                <a:off x="-1567751" y="4427967"/>
                <a:ext cx="28800" cy="59760"/>
              </a:xfrm>
              <a:prstGeom prst="rect">
                <a:avLst/>
              </a:prstGeom>
            </p:spPr>
          </p:pic>
        </mc:Fallback>
      </mc:AlternateContent>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5640" y="5985216"/>
            <a:ext cx="609600" cy="609600"/>
          </a:xfrm>
          <a:prstGeom prst="rect">
            <a:avLst/>
          </a:prstGeom>
        </p:spPr>
      </p:pic>
    </p:spTree>
    <p:extLst>
      <p:ext uri="{BB962C8B-B14F-4D97-AF65-F5344CB8AC3E}">
        <p14:creationId xmlns:p14="http://schemas.microsoft.com/office/powerpoint/2010/main" val="2677820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Content</a:t>
            </a:r>
          </a:p>
        </p:txBody>
      </p:sp>
      <p:sp>
        <p:nvSpPr>
          <p:cNvPr id="3" name="Content Placeholder 2"/>
          <p:cNvSpPr>
            <a:spLocks noGrp="1"/>
          </p:cNvSpPr>
          <p:nvPr>
            <p:ph idx="1"/>
          </p:nvPr>
        </p:nvSpPr>
        <p:spPr>
          <a:xfrm>
            <a:off x="609599" y="1600200"/>
            <a:ext cx="6347713" cy="4441163"/>
          </a:xfrm>
        </p:spPr>
        <p:txBody>
          <a:bodyPr>
            <a:normAutofit/>
          </a:bodyPr>
          <a:lstStyle/>
          <a:p>
            <a:r>
              <a:rPr lang="en-US" dirty="0">
                <a:solidFill>
                  <a:schemeClr val="tx1"/>
                </a:solidFill>
              </a:rPr>
              <a:t>Overview of the:</a:t>
            </a:r>
          </a:p>
          <a:p>
            <a:pPr lvl="1">
              <a:buFont typeface="Wingdings" panose="05000000000000000000" pitchFamily="2" charset="2"/>
              <a:buChar char="§"/>
            </a:pPr>
            <a:r>
              <a:rPr lang="en-US" dirty="0">
                <a:solidFill>
                  <a:schemeClr val="tx1"/>
                </a:solidFill>
              </a:rPr>
              <a:t>Healthy Active Children Policy</a:t>
            </a:r>
          </a:p>
          <a:p>
            <a:pPr lvl="1">
              <a:buFont typeface="Wingdings" panose="05000000000000000000" pitchFamily="2" charset="2"/>
              <a:buChar char="§"/>
            </a:pPr>
            <a:r>
              <a:rPr lang="en-US" dirty="0">
                <a:solidFill>
                  <a:schemeClr val="tx1"/>
                </a:solidFill>
              </a:rPr>
              <a:t>School Health Advisory Council (SHAC)</a:t>
            </a:r>
          </a:p>
          <a:p>
            <a:pPr lvl="1">
              <a:buFont typeface="Wingdings" panose="05000000000000000000" pitchFamily="2" charset="2"/>
              <a:buChar char="§"/>
            </a:pPr>
            <a:r>
              <a:rPr lang="en-US" dirty="0">
                <a:solidFill>
                  <a:schemeClr val="tx1"/>
                </a:solidFill>
              </a:rPr>
              <a:t>Local Wellness Policy</a:t>
            </a:r>
          </a:p>
          <a:p>
            <a:pPr lvl="1">
              <a:buFont typeface="Wingdings" panose="05000000000000000000" pitchFamily="2" charset="2"/>
              <a:buChar char="§"/>
            </a:pPr>
            <a:r>
              <a:rPr lang="en-US" dirty="0">
                <a:solidFill>
                  <a:schemeClr val="tx1"/>
                </a:solidFill>
              </a:rPr>
              <a:t>Physical Education and Healthful Living</a:t>
            </a:r>
          </a:p>
          <a:p>
            <a:pPr lvl="1">
              <a:buFont typeface="Wingdings" panose="05000000000000000000" pitchFamily="2" charset="2"/>
              <a:buChar char="§"/>
            </a:pPr>
            <a:r>
              <a:rPr lang="en-US" dirty="0">
                <a:solidFill>
                  <a:schemeClr val="tx1"/>
                </a:solidFill>
              </a:rPr>
              <a:t>Physical activity and recess</a:t>
            </a:r>
          </a:p>
          <a:p>
            <a:pPr lvl="1">
              <a:buFont typeface="Wingdings" panose="05000000000000000000" pitchFamily="2" charset="2"/>
              <a:buChar char="§"/>
            </a:pPr>
            <a:r>
              <a:rPr lang="en-US" dirty="0">
                <a:solidFill>
                  <a:schemeClr val="tx1"/>
                </a:solidFill>
              </a:rPr>
              <a:t>Nutrition services, education and promotion</a:t>
            </a:r>
          </a:p>
          <a:p>
            <a:pPr lvl="1">
              <a:buFont typeface="Wingdings" panose="05000000000000000000" pitchFamily="2" charset="2"/>
              <a:buChar char="§"/>
            </a:pPr>
            <a:r>
              <a:rPr lang="en-US" dirty="0">
                <a:solidFill>
                  <a:schemeClr val="tx1"/>
                </a:solidFill>
              </a:rPr>
              <a:t>Monitoring the Healthy Active Children Policy</a:t>
            </a:r>
          </a:p>
          <a:p>
            <a:pPr lvl="1">
              <a:buFont typeface="Wingdings" panose="05000000000000000000" pitchFamily="2" charset="2"/>
              <a:buChar char="§"/>
            </a:pPr>
            <a:r>
              <a:rPr lang="en-US" dirty="0">
                <a:solidFill>
                  <a:schemeClr val="tx1"/>
                </a:solidFill>
              </a:rPr>
              <a:t>Assignments/activities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5800" y="5431763"/>
            <a:ext cx="609600" cy="609600"/>
          </a:xfrm>
          <a:prstGeom prst="rect">
            <a:avLst/>
          </a:prstGeom>
        </p:spPr>
      </p:pic>
    </p:spTree>
    <p:extLst>
      <p:ext uri="{BB962C8B-B14F-4D97-AF65-F5344CB8AC3E}">
        <p14:creationId xmlns:p14="http://schemas.microsoft.com/office/powerpoint/2010/main" val="2877975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990600"/>
          </a:xfrm>
        </p:spPr>
        <p:txBody>
          <a:bodyPr>
            <a:normAutofit/>
          </a:bodyPr>
          <a:lstStyle/>
          <a:p>
            <a:r>
              <a:rPr lang="en-US" dirty="0">
                <a:solidFill>
                  <a:srgbClr val="00B0F0"/>
                </a:solidFill>
              </a:rPr>
              <a:t>Healthy Active Children Policy</a:t>
            </a:r>
          </a:p>
        </p:txBody>
      </p:sp>
      <p:sp>
        <p:nvSpPr>
          <p:cNvPr id="3" name="Content Placeholder 2"/>
          <p:cNvSpPr>
            <a:spLocks noGrp="1"/>
          </p:cNvSpPr>
          <p:nvPr>
            <p:ph idx="1"/>
          </p:nvPr>
        </p:nvSpPr>
        <p:spPr>
          <a:xfrm>
            <a:off x="609599" y="1930401"/>
            <a:ext cx="8077201" cy="2946400"/>
          </a:xfrm>
        </p:spPr>
        <p:txBody>
          <a:bodyPr/>
          <a:lstStyle/>
          <a:p>
            <a:r>
              <a:rPr lang="en-US" dirty="0"/>
              <a:t>History</a:t>
            </a:r>
          </a:p>
          <a:p>
            <a:r>
              <a:rPr lang="en-US" dirty="0"/>
              <a:t>Purpose</a:t>
            </a:r>
          </a:p>
          <a:p>
            <a:r>
              <a:rPr lang="en-US" dirty="0"/>
              <a:t>Implementation</a:t>
            </a:r>
          </a:p>
          <a:p>
            <a:r>
              <a:rPr lang="en-US" dirty="0"/>
              <a:t>Compliance and reporting</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71600" y="4317986"/>
            <a:ext cx="3712464" cy="254001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5715000"/>
            <a:ext cx="609600" cy="609600"/>
          </a:xfrm>
          <a:prstGeom prst="rect">
            <a:avLst/>
          </a:prstGeom>
        </p:spPr>
      </p:pic>
    </p:spTree>
    <p:extLst>
      <p:ext uri="{BB962C8B-B14F-4D97-AF65-F5344CB8AC3E}">
        <p14:creationId xmlns:p14="http://schemas.microsoft.com/office/powerpoint/2010/main" val="15384415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5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School Health Advisory Council (SHAC)</a:t>
            </a:r>
          </a:p>
        </p:txBody>
      </p:sp>
      <p:sp>
        <p:nvSpPr>
          <p:cNvPr id="3" name="Content Placeholder 2"/>
          <p:cNvSpPr>
            <a:spLocks noGrp="1"/>
          </p:cNvSpPr>
          <p:nvPr>
            <p:ph idx="1"/>
          </p:nvPr>
        </p:nvSpPr>
        <p:spPr/>
        <p:txBody>
          <a:bodyPr/>
          <a:lstStyle/>
          <a:p>
            <a:r>
              <a:rPr lang="en-US" dirty="0"/>
              <a:t>Composition and responsibilities</a:t>
            </a:r>
          </a:p>
          <a:p>
            <a:r>
              <a:rPr lang="en-US" dirty="0"/>
              <a:t>Local wellness policy</a:t>
            </a:r>
          </a:p>
          <a:p>
            <a:r>
              <a:rPr lang="en-US" dirty="0"/>
              <a:t>Coordinated School Health/Whole Child Model</a:t>
            </a:r>
          </a:p>
          <a:p>
            <a:r>
              <a:rPr lang="en-US" dirty="0"/>
              <a:t>Local Education Agency (LEA) oversight</a:t>
            </a:r>
          </a:p>
          <a:p>
            <a:r>
              <a:rPr lang="en-US" dirty="0"/>
              <a:t>NC Department of Public Instruction (DPI) role</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32560" y="4241455"/>
            <a:ext cx="3596640" cy="2540345"/>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 y="5966753"/>
            <a:ext cx="609600" cy="609600"/>
          </a:xfrm>
          <a:prstGeom prst="rect">
            <a:avLst/>
          </a:prstGeom>
        </p:spPr>
      </p:pic>
    </p:spTree>
    <p:extLst>
      <p:ext uri="{BB962C8B-B14F-4D97-AF65-F5344CB8AC3E}">
        <p14:creationId xmlns:p14="http://schemas.microsoft.com/office/powerpoint/2010/main" val="314403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04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533400"/>
            <a:ext cx="6347713" cy="1320800"/>
          </a:xfrm>
        </p:spPr>
        <p:txBody>
          <a:bodyPr>
            <a:normAutofit fontScale="90000"/>
          </a:bodyPr>
          <a:lstStyle/>
          <a:p>
            <a:r>
              <a:rPr lang="en-US" dirty="0"/>
              <a:t>Whole School, Whole Community, Whole Child Model</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142999" y="1752600"/>
            <a:ext cx="4957997" cy="4800600"/>
          </a:xfrm>
          <a:prstGeom prst="round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199" y="6096000"/>
            <a:ext cx="609600" cy="609600"/>
          </a:xfrm>
          <a:prstGeom prst="rect">
            <a:avLst/>
          </a:prstGeom>
        </p:spPr>
      </p:pic>
    </p:spTree>
    <p:extLst>
      <p:ext uri="{BB962C8B-B14F-4D97-AF65-F5344CB8AC3E}">
        <p14:creationId xmlns:p14="http://schemas.microsoft.com/office/powerpoint/2010/main" val="3070144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Physical Education and Healthful Living</a:t>
            </a:r>
          </a:p>
        </p:txBody>
      </p:sp>
      <p:sp>
        <p:nvSpPr>
          <p:cNvPr id="3" name="Content Placeholder 2"/>
          <p:cNvSpPr>
            <a:spLocks noGrp="1"/>
          </p:cNvSpPr>
          <p:nvPr>
            <p:ph idx="1"/>
          </p:nvPr>
        </p:nvSpPr>
        <p:spPr>
          <a:xfrm>
            <a:off x="761999" y="1981200"/>
            <a:ext cx="6195313" cy="3880773"/>
          </a:xfrm>
        </p:spPr>
        <p:txBody>
          <a:bodyPr/>
          <a:lstStyle/>
          <a:p>
            <a:r>
              <a:rPr lang="en-US" dirty="0"/>
              <a:t>Physical education definition</a:t>
            </a:r>
          </a:p>
          <a:p>
            <a:endParaRPr lang="en-US" dirty="0"/>
          </a:p>
          <a:p>
            <a:r>
              <a:rPr lang="en-US" dirty="0"/>
              <a:t>Quality physical education</a:t>
            </a:r>
          </a:p>
          <a:p>
            <a:pPr marL="0" indent="0">
              <a:buNone/>
            </a:pPr>
            <a:endParaRPr lang="en-US" dirty="0"/>
          </a:p>
          <a:p>
            <a:r>
              <a:rPr lang="en-US" dirty="0"/>
              <a:t>Physical education environment</a:t>
            </a:r>
          </a:p>
        </p:txBody>
      </p:sp>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592580" y="4419600"/>
            <a:ext cx="3360420" cy="1981200"/>
          </a:xfrm>
          <a:prstGeom prst="roundRect">
            <a:avLst/>
          </a:prstGeom>
          <a:ln>
            <a:noFill/>
          </a:ln>
          <a:effectLst>
            <a:outerShdw blurRad="292100" dist="139700" dir="2700000" algn="tl" rotWithShape="0">
              <a:srgbClr val="333333">
                <a:alpha val="65000"/>
              </a:srgb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1999" y="5912773"/>
            <a:ext cx="609600" cy="609600"/>
          </a:xfrm>
          <a:prstGeom prst="rect">
            <a:avLst/>
          </a:prstGeom>
        </p:spPr>
      </p:pic>
    </p:spTree>
    <p:extLst>
      <p:ext uri="{BB962C8B-B14F-4D97-AF65-F5344CB8AC3E}">
        <p14:creationId xmlns:p14="http://schemas.microsoft.com/office/powerpoint/2010/main" val="13399098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7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Education and Healthful Living</a:t>
            </a:r>
          </a:p>
        </p:txBody>
      </p:sp>
      <p:sp>
        <p:nvSpPr>
          <p:cNvPr id="3" name="Content Placeholder 2"/>
          <p:cNvSpPr>
            <a:spLocks noGrp="1"/>
          </p:cNvSpPr>
          <p:nvPr>
            <p:ph idx="1"/>
          </p:nvPr>
        </p:nvSpPr>
        <p:spPr>
          <a:xfrm>
            <a:off x="762000" y="1952383"/>
            <a:ext cx="6347714" cy="2563810"/>
          </a:xfrm>
        </p:spPr>
        <p:txBody>
          <a:bodyPr/>
          <a:lstStyle/>
          <a:p>
            <a:pPr>
              <a:spcAft>
                <a:spcPts val="1800"/>
              </a:spcAft>
            </a:pPr>
            <a:r>
              <a:rPr lang="en-US" b="1" dirty="0">
                <a:solidFill>
                  <a:schemeClr val="tx1"/>
                </a:solidFill>
              </a:rPr>
              <a:t>150</a:t>
            </a:r>
            <a:r>
              <a:rPr lang="en-US" dirty="0">
                <a:solidFill>
                  <a:schemeClr val="tx1"/>
                </a:solidFill>
              </a:rPr>
              <a:t> minutes for elementary schools</a:t>
            </a:r>
          </a:p>
          <a:p>
            <a:pPr>
              <a:spcAft>
                <a:spcPts val="1800"/>
              </a:spcAft>
            </a:pPr>
            <a:r>
              <a:rPr lang="en-US" b="1" dirty="0">
                <a:solidFill>
                  <a:schemeClr val="tx1"/>
                </a:solidFill>
              </a:rPr>
              <a:t>225</a:t>
            </a:r>
            <a:r>
              <a:rPr lang="en-US" dirty="0">
                <a:solidFill>
                  <a:schemeClr val="tx1"/>
                </a:solidFill>
              </a:rPr>
              <a:t> minutes for middle schools</a:t>
            </a:r>
          </a:p>
          <a:p>
            <a:pPr>
              <a:spcAft>
                <a:spcPts val="1800"/>
              </a:spcAft>
            </a:pPr>
            <a:r>
              <a:rPr lang="en-US" dirty="0">
                <a:solidFill>
                  <a:schemeClr val="tx1"/>
                </a:solidFill>
              </a:rPr>
              <a:t>Health education</a:t>
            </a:r>
          </a:p>
          <a:p>
            <a:pPr>
              <a:spcAft>
                <a:spcPts val="1800"/>
              </a:spcAft>
            </a:pPr>
            <a:r>
              <a:rPr lang="en-US" dirty="0">
                <a:solidFill>
                  <a:schemeClr val="tx1"/>
                </a:solidFill>
              </a:rPr>
              <a:t>Certified teachers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2000" y="5867400"/>
            <a:ext cx="609600" cy="609600"/>
          </a:xfrm>
          <a:prstGeom prst="rect">
            <a:avLst/>
          </a:prstGeom>
        </p:spPr>
      </p:pic>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752600" y="4495801"/>
            <a:ext cx="3529013" cy="1981200"/>
          </a:xfrm>
          <a:prstGeom prst="round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4989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3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Activity </a:t>
            </a:r>
          </a:p>
        </p:txBody>
      </p:sp>
      <p:sp>
        <p:nvSpPr>
          <p:cNvPr id="3" name="Content Placeholder 2"/>
          <p:cNvSpPr>
            <a:spLocks noGrp="1"/>
          </p:cNvSpPr>
          <p:nvPr>
            <p:ph idx="1"/>
          </p:nvPr>
        </p:nvSpPr>
        <p:spPr>
          <a:xfrm>
            <a:off x="472186" y="1488613"/>
            <a:ext cx="6347714" cy="3880773"/>
          </a:xfrm>
        </p:spPr>
        <p:txBody>
          <a:bodyPr>
            <a:normAutofit/>
          </a:bodyPr>
          <a:lstStyle/>
          <a:p>
            <a:r>
              <a:rPr lang="en-US" dirty="0"/>
              <a:t>Physical activity requirements</a:t>
            </a:r>
          </a:p>
          <a:p>
            <a:pPr lvl="1"/>
            <a:r>
              <a:rPr lang="en-US" dirty="0"/>
              <a:t>Minimum </a:t>
            </a:r>
            <a:r>
              <a:rPr lang="en-US" dirty="0">
                <a:solidFill>
                  <a:schemeClr val="tx1"/>
                </a:solidFill>
              </a:rPr>
              <a:t>of </a:t>
            </a:r>
            <a:r>
              <a:rPr lang="en-US" b="1" dirty="0">
                <a:solidFill>
                  <a:schemeClr val="tx1"/>
                </a:solidFill>
              </a:rPr>
              <a:t>30</a:t>
            </a:r>
            <a:r>
              <a:rPr lang="en-US" dirty="0"/>
              <a:t> minutes</a:t>
            </a:r>
          </a:p>
          <a:p>
            <a:pPr lvl="1"/>
            <a:r>
              <a:rPr lang="en-US" dirty="0"/>
              <a:t>Frequency: Each school day</a:t>
            </a:r>
          </a:p>
          <a:p>
            <a:pPr lvl="1"/>
            <a:r>
              <a:rPr lang="en-US" dirty="0"/>
              <a:t>Intensity: Moderate to vigorous</a:t>
            </a:r>
          </a:p>
          <a:p>
            <a:pPr lvl="1"/>
            <a:r>
              <a:rPr lang="en-US" dirty="0"/>
              <a:t>Setting: PE, recess, classroom</a:t>
            </a:r>
          </a:p>
          <a:p>
            <a:pPr marL="457200" lvl="1" indent="0">
              <a:buNone/>
            </a:pPr>
            <a:r>
              <a:rPr lang="en-US" dirty="0"/>
              <a:t>	</a:t>
            </a:r>
            <a:r>
              <a:rPr lang="en-US" dirty="0">
                <a:solidFill>
                  <a:srgbClr val="0070C0"/>
                </a:solidFill>
                <a:hlinkClick r:id="rId5"/>
              </a:rPr>
              <a:t>Classroom Energizer Video</a:t>
            </a:r>
            <a:endParaRPr lang="en-US" dirty="0">
              <a:solidFill>
                <a:srgbClr val="0070C0"/>
              </a:solidFill>
            </a:endParaRPr>
          </a:p>
        </p:txBody>
      </p:sp>
      <p:pic>
        <p:nvPicPr>
          <p:cNvPr id="5" name="Picture 4">
            <a:hlinkClick r:id="rId5"/>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535555" y="4137663"/>
            <a:ext cx="3928506" cy="21107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190500" h="152400" prst="hardEdge"/>
            <a:extrusionClr>
              <a:srgbClr val="000000"/>
            </a:extrusionClr>
          </a:sp3d>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3610" y="5943599"/>
            <a:ext cx="609600" cy="609600"/>
          </a:xfrm>
          <a:prstGeom prst="rect">
            <a:avLst/>
          </a:prstGeom>
        </p:spPr>
      </p:pic>
    </p:spTree>
    <p:extLst>
      <p:ext uri="{BB962C8B-B14F-4D97-AF65-F5344CB8AC3E}">
        <p14:creationId xmlns:p14="http://schemas.microsoft.com/office/powerpoint/2010/main" val="12725650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99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Facet">
  <a:themeElements>
    <a:clrScheme name="Custom 8">
      <a:dk1>
        <a:sysClr val="windowText" lastClr="000000"/>
      </a:dk1>
      <a:lt1>
        <a:sysClr val="window" lastClr="FFFFFF"/>
      </a:lt1>
      <a:dk2>
        <a:srgbClr val="2C3C43"/>
      </a:dk2>
      <a:lt2>
        <a:srgbClr val="EBEBEB"/>
      </a:lt2>
      <a:accent1>
        <a:srgbClr val="208ABA"/>
      </a:accent1>
      <a:accent2>
        <a:srgbClr val="6FBE28"/>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17785</TotalTime>
  <Words>3240</Words>
  <Application>Microsoft Office PowerPoint</Application>
  <PresentationFormat>On-screen Show (4:3)</PresentationFormat>
  <Paragraphs>201</Paragraphs>
  <Slides>17</Slides>
  <Notes>17</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Times New Roman</vt:lpstr>
      <vt:lpstr>Trebuchet MS</vt:lpstr>
      <vt:lpstr>Wingdings</vt:lpstr>
      <vt:lpstr>Wingdings 3</vt:lpstr>
      <vt:lpstr>Facet</vt:lpstr>
      <vt:lpstr>Healthy Active Children Policy</vt:lpstr>
      <vt:lpstr>Training Outcomes</vt:lpstr>
      <vt:lpstr>Training Content</vt:lpstr>
      <vt:lpstr>Healthy Active Children Policy</vt:lpstr>
      <vt:lpstr>School Health Advisory Council (SHAC)</vt:lpstr>
      <vt:lpstr>Whole School, Whole Community, Whole Child Model</vt:lpstr>
      <vt:lpstr>Physical Education and Healthful Living</vt:lpstr>
      <vt:lpstr>Physical Education and Healthful Living</vt:lpstr>
      <vt:lpstr>Physical Activity </vt:lpstr>
      <vt:lpstr>Recess</vt:lpstr>
      <vt:lpstr>Nutrition Services, Education and Promotion </vt:lpstr>
      <vt:lpstr>Local Wellness Policy</vt:lpstr>
      <vt:lpstr>Standards for Foods Available to Students</vt:lpstr>
      <vt:lpstr>HAC Policy Monitoring</vt:lpstr>
      <vt:lpstr>Learning Activities/Assignments</vt:lpstr>
      <vt:lpstr>Module Assignments</vt:lpstr>
      <vt:lpstr>Conclusion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Active Children Policy</dc:title>
  <dc:creator>DPHIT</dc:creator>
  <cp:lastModifiedBy>Gardner, Dave</cp:lastModifiedBy>
  <cp:revision>166</cp:revision>
  <dcterms:created xsi:type="dcterms:W3CDTF">2016-04-01T18:54:09Z</dcterms:created>
  <dcterms:modified xsi:type="dcterms:W3CDTF">2017-08-07T13:42:31Z</dcterms:modified>
</cp:coreProperties>
</file>