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0" r:id="rId4"/>
    <p:sldId id="259" r:id="rId5"/>
    <p:sldId id="261" r:id="rId6"/>
    <p:sldId id="262" r:id="rId7"/>
    <p:sldId id="257" r:id="rId8"/>
    <p:sldId id="265" r:id="rId9"/>
    <p:sldId id="266" r:id="rId10"/>
    <p:sldId id="267" r:id="rId11"/>
    <p:sldId id="268" r:id="rId12"/>
    <p:sldId id="264" r:id="rId13"/>
  </p:sldIdLst>
  <p:sldSz cx="9144000" cy="5143500" type="screen16x9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6"/>
    <p:restoredTop sz="78003" autoAdjust="0"/>
  </p:normalViewPr>
  <p:slideViewPr>
    <p:cSldViewPr snapToGrid="0" snapToObjects="1">
      <p:cViewPr varScale="1">
        <p:scale>
          <a:sx n="113" d="100"/>
          <a:sy n="113" d="100"/>
        </p:scale>
        <p:origin x="1935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024D58C-2AC9-4541-8569-FCF82C2199B0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235F908-9F22-408E-B2C3-4E729F781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2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F908-9F22-408E-B2C3-4E729F7812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6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4687-EB8F-43B4-AC9F-5FB1FE388D4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34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4687-EB8F-43B4-AC9F-5FB1FE388D4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10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F908-9F22-408E-B2C3-4E729F78122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46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F908-9F22-408E-B2C3-4E729F7812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83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F908-9F22-408E-B2C3-4E729F7812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7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F908-9F22-408E-B2C3-4E729F7812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2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F908-9F22-408E-B2C3-4E729F7812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38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F908-9F22-408E-B2C3-4E729F7812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20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F908-9F22-408E-B2C3-4E729F7812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8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4687-EB8F-43B4-AC9F-5FB1FE388D4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42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4687-EB8F-43B4-AC9F-5FB1FE388D4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8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CF7008-35B8-D24D-83E2-03323C244CE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F7B3396-1472-C945-A791-D29D2A3B9035}"/>
              </a:ext>
            </a:extLst>
          </p:cNvPr>
          <p:cNvSpPr/>
          <p:nvPr userDrawn="1"/>
        </p:nvSpPr>
        <p:spPr>
          <a:xfrm>
            <a:off x="0" y="4671697"/>
            <a:ext cx="9144000" cy="481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699C70-FC8A-5746-B4C1-C1F56B40A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00" t="26567" r="7648" b="18420"/>
          <a:stretch/>
        </p:blipFill>
        <p:spPr>
          <a:xfrm>
            <a:off x="6950679" y="4831565"/>
            <a:ext cx="1942744" cy="16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7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layou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DC5B76D-8A5B-AD42-8E04-BC3B8DDF7BD8}"/>
              </a:ext>
            </a:extLst>
          </p:cNvPr>
          <p:cNvSpPr/>
          <p:nvPr userDrawn="1"/>
        </p:nvSpPr>
        <p:spPr>
          <a:xfrm>
            <a:off x="0" y="4671697"/>
            <a:ext cx="9144000" cy="4811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E5719C-3648-9547-9CE5-224B14BF1E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24" t="26899" r="7542" b="18100"/>
          <a:stretch/>
        </p:blipFill>
        <p:spPr>
          <a:xfrm>
            <a:off x="6953956" y="4835401"/>
            <a:ext cx="1942744" cy="162438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20BC57A2-7E6A-0643-8784-3F6CA11C7B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300" y="4504478"/>
            <a:ext cx="967538" cy="48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3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ayou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76AA30-3EDF-6F4D-863C-F111B46A262B}"/>
              </a:ext>
            </a:extLst>
          </p:cNvPr>
          <p:cNvSpPr/>
          <p:nvPr userDrawn="1"/>
        </p:nvSpPr>
        <p:spPr>
          <a:xfrm>
            <a:off x="0" y="0"/>
            <a:ext cx="1349566" cy="51434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12ABA7-6418-BA45-937D-F9306239C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24" t="26899" r="7542" b="18100"/>
          <a:stretch/>
        </p:blipFill>
        <p:spPr>
          <a:xfrm>
            <a:off x="6953956" y="4835401"/>
            <a:ext cx="1942744" cy="162438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715B5CBC-7569-A542-842E-947D3D091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015" y="388943"/>
            <a:ext cx="967538" cy="48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4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4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6026DF-DADD-DF4F-BA6D-84483DF03DB9}"/>
              </a:ext>
            </a:extLst>
          </p:cNvPr>
          <p:cNvSpPr txBox="1"/>
          <p:nvPr/>
        </p:nvSpPr>
        <p:spPr>
          <a:xfrm>
            <a:off x="767442" y="571280"/>
            <a:ext cx="76091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WELCOME !</a:t>
            </a:r>
            <a:endParaRPr lang="en-US" sz="36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70AFE38-56A7-A846-9FBE-A849214D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98" y="1190169"/>
            <a:ext cx="3200400" cy="1591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6026DF-DADD-DF4F-BA6D-84483DF03DB9}"/>
              </a:ext>
            </a:extLst>
          </p:cNvPr>
          <p:cNvSpPr txBox="1"/>
          <p:nvPr/>
        </p:nvSpPr>
        <p:spPr>
          <a:xfrm>
            <a:off x="818241" y="3040830"/>
            <a:ext cx="760911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As you enter today’s meeting, use the chat box to tell us:</a:t>
            </a:r>
          </a:p>
          <a:p>
            <a:pPr marL="514350" indent="-514350" algn="ctr">
              <a:buAutoNum type="arabicParenR"/>
            </a:pPr>
            <a:r>
              <a:rPr lang="en-US" sz="2800" i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Your organization and community.</a:t>
            </a:r>
          </a:p>
          <a:p>
            <a:pPr marL="514350" indent="-514350" algn="ctr">
              <a:buAutoNum type="arabicParenR"/>
            </a:pPr>
            <a:r>
              <a:rPr lang="en-US" sz="2800" i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has been a bright spot during your week? </a:t>
            </a:r>
            <a:endParaRPr lang="en-US" sz="2800" i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39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385A73-5E4F-47F9-8DE5-76BDA61ED127}"/>
              </a:ext>
            </a:extLst>
          </p:cNvPr>
          <p:cNvSpPr txBox="1">
            <a:spLocks/>
          </p:cNvSpPr>
          <p:nvPr/>
        </p:nvSpPr>
        <p:spPr>
          <a:xfrm>
            <a:off x="265569" y="230800"/>
            <a:ext cx="8769790" cy="857250"/>
          </a:xfr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000000"/>
                </a:solidFill>
              </a:rPr>
              <a:t>Coming Soon: ESMM on LinkedIn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BF78EF-A929-4509-93E0-F52F37ECB03F}"/>
              </a:ext>
            </a:extLst>
          </p:cNvPr>
          <p:cNvSpPr txBox="1">
            <a:spLocks/>
          </p:cNvSpPr>
          <p:nvPr/>
        </p:nvSpPr>
        <p:spPr>
          <a:xfrm>
            <a:off x="968721" y="1065554"/>
            <a:ext cx="7414788" cy="3394472"/>
          </a:xfr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Be sure to join us for the </a:t>
            </a:r>
            <a:r>
              <a:rPr lang="en-US" sz="2800" b="1" dirty="0">
                <a:solidFill>
                  <a:srgbClr val="000000"/>
                </a:solidFill>
              </a:rPr>
              <a:t>October 22</a:t>
            </a:r>
            <a:r>
              <a:rPr lang="en-US" sz="2800" b="1" baseline="30000" dirty="0">
                <a:solidFill>
                  <a:srgbClr val="000000"/>
                </a:solidFill>
              </a:rPr>
              <a:t>nd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meeting: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To learn more about how to use LinkedIn, in general.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To learn how ESMM will use LinkedIn and connect with organizations.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="" xmlns:a16="http://schemas.microsoft.com/office/drawing/2014/main" id="{656B6F93-1328-4266-9652-319F412C4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5" b="22889"/>
          <a:stretch/>
        </p:blipFill>
        <p:spPr bwMode="auto">
          <a:xfrm>
            <a:off x="3253344" y="2949789"/>
            <a:ext cx="2637312" cy="11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6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385A73-5E4F-47F9-8DE5-76BDA61ED127}"/>
              </a:ext>
            </a:extLst>
          </p:cNvPr>
          <p:cNvSpPr txBox="1">
            <a:spLocks/>
          </p:cNvSpPr>
          <p:nvPr/>
        </p:nvSpPr>
        <p:spPr>
          <a:xfrm>
            <a:off x="265569" y="230800"/>
            <a:ext cx="8769790" cy="857250"/>
          </a:xfr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000000"/>
                </a:solidFill>
              </a:rPr>
              <a:t>Questions or Suggestions</a:t>
            </a:r>
          </a:p>
        </p:txBody>
      </p:sp>
      <p:sp>
        <p:nvSpPr>
          <p:cNvPr id="5" name="Shape 1258">
            <a:extLst>
              <a:ext uri="{FF2B5EF4-FFF2-40B4-BE49-F238E27FC236}">
                <a16:creationId xmlns="" xmlns:a16="http://schemas.microsoft.com/office/drawing/2014/main" id="{393CEFA6-4E1F-4AB5-BE82-37BBB6386268}"/>
              </a:ext>
            </a:extLst>
          </p:cNvPr>
          <p:cNvSpPr/>
          <p:nvPr/>
        </p:nvSpPr>
        <p:spPr>
          <a:xfrm>
            <a:off x="2541320" y="953867"/>
            <a:ext cx="4061360" cy="1701253"/>
          </a:xfrm>
          <a:prstGeom prst="rect">
            <a:avLst/>
          </a:prstGeom>
          <a:solidFill>
            <a:srgbClr val="77BD1F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257168">
              <a:buClr>
                <a:prstClr val="white"/>
              </a:buClr>
              <a:buSzPct val="25000"/>
            </a:pPr>
            <a:endParaRPr lang="en-US" sz="1575" b="1" dirty="0">
              <a:solidFill>
                <a:srgbClr val="000000">
                  <a:lumMod val="50000"/>
                </a:srgbClr>
              </a:solidFill>
              <a:ea typeface="Calibri"/>
              <a:cs typeface="Calibri"/>
              <a:sym typeface="Calibri"/>
            </a:endParaRPr>
          </a:p>
          <a:p>
            <a:pPr algn="ctr" defTabSz="257168">
              <a:buClr>
                <a:prstClr val="white"/>
              </a:buClr>
              <a:buSzPct val="25000"/>
            </a:pPr>
            <a:endParaRPr lang="en-US" sz="1575" b="1" dirty="0">
              <a:solidFill>
                <a:srgbClr val="000000">
                  <a:lumMod val="50000"/>
                </a:srgbClr>
              </a:solidFill>
              <a:ea typeface="Calibri"/>
              <a:cs typeface="Calibri"/>
              <a:sym typeface="Calibri"/>
            </a:endParaRPr>
          </a:p>
          <a:p>
            <a:pPr algn="ctr"/>
            <a:r>
              <a:rPr lang="en-US" sz="2100" b="1" dirty="0">
                <a:solidFill>
                  <a:srgbClr val="FFFFFF"/>
                </a:solidFill>
              </a:rPr>
              <a:t>Susanne Schmal</a:t>
            </a:r>
          </a:p>
          <a:p>
            <a:pPr algn="ctr"/>
            <a:r>
              <a:rPr lang="en-US" sz="2100" b="1" dirty="0">
                <a:solidFill>
                  <a:srgbClr val="FFFFFF"/>
                </a:solidFill>
              </a:rPr>
              <a:t>Member, Social Media Committee</a:t>
            </a:r>
          </a:p>
          <a:p>
            <a:pPr algn="ctr"/>
            <a:r>
              <a:rPr lang="en-US" sz="2100" b="1" dirty="0">
                <a:solidFill>
                  <a:srgbClr val="007DA5"/>
                </a:solidFill>
              </a:rPr>
              <a:t>Susanne.Schmal@dpi.nc.gov</a:t>
            </a:r>
          </a:p>
          <a:p>
            <a:pPr algn="ctr" defTabSz="257168">
              <a:buClr>
                <a:prstClr val="white"/>
              </a:buClr>
              <a:buSzPct val="25000"/>
            </a:pPr>
            <a:endParaRPr lang="en-US" sz="1575" b="1" dirty="0">
              <a:solidFill>
                <a:srgbClr val="000000">
                  <a:lumMod val="50000"/>
                </a:srgbClr>
              </a:solidFill>
              <a:ea typeface="Calibri"/>
              <a:cs typeface="Calibri"/>
              <a:sym typeface="Calibri"/>
            </a:endParaRPr>
          </a:p>
          <a:p>
            <a:pPr algn="ctr" defTabSz="257168">
              <a:buClr>
                <a:prstClr val="black"/>
              </a:buClr>
            </a:pPr>
            <a:endParaRPr sz="1575" dirty="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="" xmlns:a16="http://schemas.microsoft.com/office/drawing/2014/main" id="{21FDD20F-5670-4148-B222-28D812587602}"/>
              </a:ext>
            </a:extLst>
          </p:cNvPr>
          <p:cNvSpPr/>
          <p:nvPr/>
        </p:nvSpPr>
        <p:spPr>
          <a:xfrm>
            <a:off x="2884973" y="3193460"/>
            <a:ext cx="1264671" cy="903095"/>
          </a:xfrm>
          <a:prstGeom prst="wedgeRoundRectCallout">
            <a:avLst>
              <a:gd name="adj1" fmla="val 46161"/>
              <a:gd name="adj2" fmla="val 76011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rgbClr val="FFFFFF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="" xmlns:a16="http://schemas.microsoft.com/office/drawing/2014/main" id="{71F9F9BA-808E-4125-BDF4-8B3F58B4F405}"/>
              </a:ext>
            </a:extLst>
          </p:cNvPr>
          <p:cNvSpPr/>
          <p:nvPr/>
        </p:nvSpPr>
        <p:spPr>
          <a:xfrm>
            <a:off x="2699055" y="2423871"/>
            <a:ext cx="1362055" cy="929478"/>
          </a:xfrm>
          <a:prstGeom prst="wedgeRoundRectCallout">
            <a:avLst>
              <a:gd name="adj1" fmla="val -51063"/>
              <a:gd name="adj2" fmla="val 69528"/>
              <a:gd name="adj3" fmla="val 16667"/>
            </a:avLst>
          </a:prstGeom>
          <a:solidFill>
            <a:srgbClr val="FCCD0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rgbClr val="FFFFFF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="" xmlns:a16="http://schemas.microsoft.com/office/drawing/2014/main" id="{D4A97FED-E962-45CA-8BE4-7866F62446BF}"/>
              </a:ext>
            </a:extLst>
          </p:cNvPr>
          <p:cNvSpPr/>
          <p:nvPr/>
        </p:nvSpPr>
        <p:spPr>
          <a:xfrm>
            <a:off x="3798826" y="3118678"/>
            <a:ext cx="1440027" cy="872263"/>
          </a:xfrm>
          <a:prstGeom prst="wedgeRoundRectCallout">
            <a:avLst>
              <a:gd name="adj1" fmla="val 78"/>
              <a:gd name="adj2" fmla="val 77760"/>
              <a:gd name="adj3" fmla="val 16667"/>
            </a:avLst>
          </a:prstGeom>
          <a:solidFill>
            <a:srgbClr val="0B7EA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rgbClr val="FFFFFF"/>
              </a:solidFill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="" xmlns:a16="http://schemas.microsoft.com/office/drawing/2014/main" id="{740B398E-75DA-4D4F-9F24-F6A4807265F9}"/>
              </a:ext>
            </a:extLst>
          </p:cNvPr>
          <p:cNvSpPr/>
          <p:nvPr/>
        </p:nvSpPr>
        <p:spPr>
          <a:xfrm>
            <a:off x="3896291" y="2452508"/>
            <a:ext cx="1413456" cy="794001"/>
          </a:xfrm>
          <a:prstGeom prst="wedgeRoundRectCallout">
            <a:avLst>
              <a:gd name="adj1" fmla="val -3132"/>
              <a:gd name="adj2" fmla="val 7532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rgbClr val="FFFFFF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="" xmlns:a16="http://schemas.microsoft.com/office/drawing/2014/main" id="{9F089C8F-4236-459D-B0D4-5148BEE62DCF}"/>
              </a:ext>
            </a:extLst>
          </p:cNvPr>
          <p:cNvSpPr/>
          <p:nvPr/>
        </p:nvSpPr>
        <p:spPr>
          <a:xfrm>
            <a:off x="5144928" y="3118678"/>
            <a:ext cx="1277060" cy="816281"/>
          </a:xfrm>
          <a:prstGeom prst="wedgeRoundRectCallout">
            <a:avLst>
              <a:gd name="adj1" fmla="val 37367"/>
              <a:gd name="adj2" fmla="val 69528"/>
              <a:gd name="adj3" fmla="val 16667"/>
            </a:avLst>
          </a:prstGeom>
          <a:solidFill>
            <a:srgbClr val="77BE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rgbClr val="FFFFFF"/>
              </a:solidFill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="" xmlns:a16="http://schemas.microsoft.com/office/drawing/2014/main" id="{A106790E-2F02-42D0-9A12-18BE247342E9}"/>
              </a:ext>
            </a:extLst>
          </p:cNvPr>
          <p:cNvSpPr/>
          <p:nvPr/>
        </p:nvSpPr>
        <p:spPr>
          <a:xfrm>
            <a:off x="5198986" y="2423871"/>
            <a:ext cx="1277861" cy="857250"/>
          </a:xfrm>
          <a:prstGeom prst="wedgeRoundRectCallout">
            <a:avLst>
              <a:gd name="adj1" fmla="val 1751"/>
              <a:gd name="adj2" fmla="val 74041"/>
              <a:gd name="adj3" fmla="val 16667"/>
            </a:avLst>
          </a:prstGeom>
          <a:solidFill>
            <a:srgbClr val="69DB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8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6026DF-DADD-DF4F-BA6D-84483DF03DB9}"/>
              </a:ext>
            </a:extLst>
          </p:cNvPr>
          <p:cNvSpPr txBox="1"/>
          <p:nvPr/>
        </p:nvSpPr>
        <p:spPr>
          <a:xfrm>
            <a:off x="767442" y="571280"/>
            <a:ext cx="76091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!</a:t>
            </a:r>
            <a:endParaRPr lang="en-US" sz="36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70AFE38-56A7-A846-9FBE-A849214D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98" y="1190169"/>
            <a:ext cx="3200400" cy="1591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6026DF-DADD-DF4F-BA6D-84483DF03DB9}"/>
              </a:ext>
            </a:extLst>
          </p:cNvPr>
          <p:cNvSpPr txBox="1"/>
          <p:nvPr/>
        </p:nvSpPr>
        <p:spPr>
          <a:xfrm>
            <a:off x="461433" y="3040830"/>
            <a:ext cx="8221134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you leave today’s meeting, click on the two links in the chat box:</a:t>
            </a:r>
          </a:p>
          <a:p>
            <a:pPr marL="514350" indent="-514350">
              <a:buAutoNum type="arabicParenR"/>
            </a:pPr>
            <a:r>
              <a:rPr lang="en-US" sz="22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survey</a:t>
            </a:r>
          </a:p>
          <a:p>
            <a:pPr marL="514350" indent="-514350">
              <a:buAutoNum type="arabicParenR"/>
            </a:pPr>
            <a:r>
              <a:rPr lang="en-US" sz="22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 for October 22 Partners Meeting</a:t>
            </a:r>
          </a:p>
        </p:txBody>
      </p:sp>
    </p:spTree>
    <p:extLst>
      <p:ext uri="{BB962C8B-B14F-4D97-AF65-F5344CB8AC3E}">
        <p14:creationId xmlns:p14="http://schemas.microsoft.com/office/powerpoint/2010/main" val="387782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706" y="0"/>
            <a:ext cx="40525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8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183" y="401917"/>
            <a:ext cx="4305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July 2020 Listening Sessions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01821" y="1011677"/>
            <a:ext cx="721468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1821" y="1288421"/>
            <a:ext cx="72146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Two One-hour Sessions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Tuesday, July 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Thursday, July 23</a:t>
            </a:r>
          </a:p>
          <a:p>
            <a:endParaRPr lang="en-US" dirty="0"/>
          </a:p>
          <a:p>
            <a:r>
              <a:rPr lang="en-US" sz="2000" b="1" dirty="0" smtClean="0"/>
              <a:t>Objectives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 venues for Eat Smart, Move More NC partners to share their experiences and inform future activities for the movement;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Gain understanding of the current health, social, and political environment and landscape in NC communities;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Obtain input about how Eat Smart, Move More NC can support partners’ efforts.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696" y="1288421"/>
            <a:ext cx="3017520" cy="131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183" y="401917"/>
            <a:ext cx="4305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July 2020 Listening Sessions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01821" y="1011677"/>
            <a:ext cx="721468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1821" y="1288421"/>
            <a:ext cx="721468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than 20 individual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Cross-sector representation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ublic and private sectors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cademia, business, early childhood, education, public health, chronic disease and wellness, nutrition, recreation and parks, physical activity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893" y="3132741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5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183" y="401917"/>
            <a:ext cx="4305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July 2020 Listening Sessions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01821" y="1011677"/>
            <a:ext cx="721468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1821" y="1288421"/>
            <a:ext cx="721468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Key Learnings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Partners/members of the Eat Smart, Move More NC movement have remained </a:t>
            </a:r>
            <a:r>
              <a:rPr lang="en-US" dirty="0" smtClean="0"/>
              <a:t>resilient </a:t>
            </a:r>
            <a:r>
              <a:rPr lang="en-US" dirty="0"/>
              <a:t>amid the COVID-19 crisis, with many </a:t>
            </a:r>
            <a:r>
              <a:rPr lang="en-US" b="1" dirty="0"/>
              <a:t>increasing </a:t>
            </a:r>
            <a:r>
              <a:rPr lang="en-US" b="1" dirty="0" smtClean="0"/>
              <a:t>services </a:t>
            </a:r>
            <a:r>
              <a:rPr lang="en-US" b="1" dirty="0"/>
              <a:t>and/or finding new opportunities to meet community needs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Partners of the movement </a:t>
            </a:r>
            <a:r>
              <a:rPr lang="en-US" b="1" dirty="0"/>
              <a:t>value the </a:t>
            </a:r>
            <a:r>
              <a:rPr lang="en-US" b="1" dirty="0" smtClean="0"/>
              <a:t>Eat Smart, Move More NC resources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Partners are </a:t>
            </a:r>
            <a:r>
              <a:rPr lang="en-US" b="1" dirty="0"/>
              <a:t>interested in learning more </a:t>
            </a:r>
            <a:r>
              <a:rPr lang="en-US" b="1" dirty="0" smtClean="0"/>
              <a:t>from others </a:t>
            </a:r>
            <a:r>
              <a:rPr lang="en-US" dirty="0" smtClean="0"/>
              <a:t>in the movement.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Addressing </a:t>
            </a:r>
            <a:r>
              <a:rPr lang="en-US" b="1" dirty="0"/>
              <a:t>social determinants of health and health equity is a priority </a:t>
            </a:r>
            <a:r>
              <a:rPr lang="en-US" dirty="0"/>
              <a:t>shared by partners of the movement.</a:t>
            </a:r>
          </a:p>
        </p:txBody>
      </p:sp>
    </p:spTree>
    <p:extLst>
      <p:ext uri="{BB962C8B-B14F-4D97-AF65-F5344CB8AC3E}">
        <p14:creationId xmlns:p14="http://schemas.microsoft.com/office/powerpoint/2010/main" val="183250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183" y="401917"/>
            <a:ext cx="4305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July 2020 Listening Sessions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01821" y="1011677"/>
            <a:ext cx="721468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1821" y="1288421"/>
            <a:ext cx="66543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Moving Forward in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Partner meetings via videoconferences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Shorter, more frequent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Social media for more opportunities to engage and network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1368" y="3313924"/>
            <a:ext cx="3556590" cy="95410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2020 Meetings</a:t>
            </a:r>
          </a:p>
          <a:p>
            <a:pPr algn="ctr"/>
            <a:r>
              <a:rPr lang="en-US" dirty="0" smtClean="0"/>
              <a:t>Thursday, October 22, 1-2 pm</a:t>
            </a:r>
          </a:p>
          <a:p>
            <a:pPr algn="ctr"/>
            <a:r>
              <a:rPr lang="en-US" dirty="0" smtClean="0"/>
              <a:t>Wednesday, December 9, 1-2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0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150" y="314722"/>
            <a:ext cx="88676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/>
              <a:t>Networking and Collaborative Learning: Addressing Health Equity</a:t>
            </a:r>
          </a:p>
          <a:p>
            <a:pPr algn="ctr"/>
            <a:r>
              <a:rPr lang="en-US" sz="2500" b="1" dirty="0" smtClean="0"/>
              <a:t>Breakout Discussions</a:t>
            </a:r>
            <a:endParaRPr lang="en-US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1800" y="1490134"/>
            <a:ext cx="825923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Guidance: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Download the notetaking file from the chat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Spend 20-25 minutes discussing: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What does health equity mean in your job and community?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What needs do you have around addressing health equity?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What health equity resources can you share?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pop-up message will appear on your screen – click on it to enter your breakout room.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Once you are in breakout rooms, identify a notetaker and facilitator.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5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385A73-5E4F-47F9-8DE5-76BDA61ED127}"/>
              </a:ext>
            </a:extLst>
          </p:cNvPr>
          <p:cNvSpPr txBox="1">
            <a:spLocks/>
          </p:cNvSpPr>
          <p:nvPr/>
        </p:nvSpPr>
        <p:spPr>
          <a:xfrm>
            <a:off x="265569" y="230800"/>
            <a:ext cx="8769790" cy="857250"/>
          </a:xfr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000000"/>
                </a:solidFill>
              </a:rPr>
              <a:t>Social Media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BF78EF-A929-4509-93E0-F52F37ECB03F}"/>
              </a:ext>
            </a:extLst>
          </p:cNvPr>
          <p:cNvSpPr txBox="1">
            <a:spLocks/>
          </p:cNvSpPr>
          <p:nvPr/>
        </p:nvSpPr>
        <p:spPr>
          <a:xfrm>
            <a:off x="968721" y="1065554"/>
            <a:ext cx="7414788" cy="3394472"/>
          </a:xfr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000000"/>
                </a:solidFill>
              </a:rPr>
              <a:t>(Re)Launch September 2020 on Facebook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B39A905-3A55-413B-93D1-617F33B405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801092" y="1640642"/>
            <a:ext cx="5912814" cy="285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5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385A73-5E4F-47F9-8DE5-76BDA61ED127}"/>
              </a:ext>
            </a:extLst>
          </p:cNvPr>
          <p:cNvSpPr txBox="1">
            <a:spLocks/>
          </p:cNvSpPr>
          <p:nvPr/>
        </p:nvSpPr>
        <p:spPr>
          <a:xfrm>
            <a:off x="265569" y="230800"/>
            <a:ext cx="8769790" cy="857250"/>
          </a:xfr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000000"/>
                </a:solidFill>
              </a:rPr>
              <a:t>Purpose of Social Media For ESMM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BF78EF-A929-4509-93E0-F52F37ECB03F}"/>
              </a:ext>
            </a:extLst>
          </p:cNvPr>
          <p:cNvSpPr txBox="1">
            <a:spLocks/>
          </p:cNvSpPr>
          <p:nvPr/>
        </p:nvSpPr>
        <p:spPr>
          <a:xfrm>
            <a:off x="968721" y="1065554"/>
            <a:ext cx="7414788" cy="3394472"/>
          </a:xfr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Reach more professionals and organizations interested in supporting the movement.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Promote the Plan, core behaviors and implementation of strategies within various sectors.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Incorporate a health equity lens into social media efforts.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Connect professionals and share local successes.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Drive people to the ESMM website. 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43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9BCD65"/>
      </a:dk2>
      <a:lt2>
        <a:srgbClr val="FFEB95"/>
      </a:lt2>
      <a:accent1>
        <a:srgbClr val="007DC5"/>
      </a:accent1>
      <a:accent2>
        <a:srgbClr val="E30019"/>
      </a:accent2>
      <a:accent3>
        <a:srgbClr val="5C2C91"/>
      </a:accent3>
      <a:accent4>
        <a:srgbClr val="FF4D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509</Words>
  <Application>Microsoft Office PowerPoint</Application>
  <PresentationFormat>On-screen Show (16:9)</PresentationFormat>
  <Paragraphs>77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Sanders Sanders</dc:creator>
  <cp:lastModifiedBy>Joanne Lee</cp:lastModifiedBy>
  <cp:revision>76</cp:revision>
  <cp:lastPrinted>2020-09-10T02:15:45Z</cp:lastPrinted>
  <dcterms:created xsi:type="dcterms:W3CDTF">2019-04-25T18:43:28Z</dcterms:created>
  <dcterms:modified xsi:type="dcterms:W3CDTF">2020-09-10T19:20:48Z</dcterms:modified>
</cp:coreProperties>
</file>