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Lst>
  <p:notesMasterIdLst>
    <p:notesMasterId r:id="rId29"/>
  </p:notesMasterIdLst>
  <p:sldIdLst>
    <p:sldId id="256" r:id="rId3"/>
    <p:sldId id="260"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77" r:id="rId25"/>
    <p:sldId id="257" r:id="rId26"/>
    <p:sldId id="275" r:id="rId27"/>
    <p:sldId id="264" r:id="rId28"/>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6"/>
    <p:restoredTop sz="63976" autoAdjust="0"/>
  </p:normalViewPr>
  <p:slideViewPr>
    <p:cSldViewPr snapToGrid="0" snapToObjects="1">
      <p:cViewPr varScale="1">
        <p:scale>
          <a:sx n="85" d="100"/>
          <a:sy n="85" d="100"/>
        </p:scale>
        <p:origin x="120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Demographics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Adults</c:v>
                </c:pt>
                <c:pt idx="1">
                  <c:v>Men</c:v>
                </c:pt>
                <c:pt idx="2">
                  <c:v>Women</c:v>
                </c:pt>
                <c:pt idx="3">
                  <c:v>White</c:v>
                </c:pt>
                <c:pt idx="4">
                  <c:v>Hispanic</c:v>
                </c:pt>
                <c:pt idx="5">
                  <c:v>Black</c:v>
                </c:pt>
                <c:pt idx="6">
                  <c:v>Asian</c:v>
                </c:pt>
                <c:pt idx="7">
                  <c:v>American Indian/AN</c:v>
                </c:pt>
                <c:pt idx="8">
                  <c:v>Native Hawaiian/PI</c:v>
                </c:pt>
              </c:strCache>
            </c:strRef>
          </c:cat>
          <c:val>
            <c:numRef>
              <c:f>Sheet1!$B$2:$B$10</c:f>
              <c:numCache>
                <c:formatCode>General</c:formatCode>
                <c:ptCount val="9"/>
                <c:pt idx="0">
                  <c:v>35.200000000000003</c:v>
                </c:pt>
                <c:pt idx="1">
                  <c:v>35.5</c:v>
                </c:pt>
                <c:pt idx="2">
                  <c:v>34.799999999999997</c:v>
                </c:pt>
                <c:pt idx="3">
                  <c:v>33.4</c:v>
                </c:pt>
                <c:pt idx="4">
                  <c:v>34.5</c:v>
                </c:pt>
                <c:pt idx="5">
                  <c:v>45.8</c:v>
                </c:pt>
                <c:pt idx="6">
                  <c:v>37.5</c:v>
                </c:pt>
                <c:pt idx="7">
                  <c:v>40.4</c:v>
                </c:pt>
                <c:pt idx="8">
                  <c:v>46.3</c:v>
                </c:pt>
              </c:numCache>
            </c:numRef>
          </c:val>
          <c:extLst xmlns:c16r2="http://schemas.microsoft.com/office/drawing/2015/06/chart">
            <c:ext xmlns:c16="http://schemas.microsoft.com/office/drawing/2014/chart" uri="{C3380CC4-5D6E-409C-BE32-E72D297353CC}">
              <c16:uniqueId val="{00000000-2FCB-485F-A697-31DD6970DF45}"/>
            </c:ext>
          </c:extLst>
        </c:ser>
        <c:dLbls>
          <c:dLblPos val="outEnd"/>
          <c:showLegendKey val="0"/>
          <c:showVal val="1"/>
          <c:showCatName val="0"/>
          <c:showSerName val="0"/>
          <c:showPercent val="0"/>
          <c:showBubbleSize val="0"/>
        </c:dLbls>
        <c:gapWidth val="219"/>
        <c:overlap val="-27"/>
        <c:axId val="2001415664"/>
        <c:axId val="2001416208"/>
      </c:barChart>
      <c:catAx>
        <c:axId val="200141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1416208"/>
        <c:crosses val="autoZero"/>
        <c:auto val="1"/>
        <c:lblAlgn val="ctr"/>
        <c:lblOffset val="100"/>
        <c:noMultiLvlLbl val="0"/>
      </c:catAx>
      <c:valAx>
        <c:axId val="200141620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0141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024D58C-2AC9-4541-8569-FCF82C2199B0}" type="datetimeFigureOut">
              <a:rPr lang="en-US" smtClean="0"/>
              <a:t>12/9/2020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35F908-9F22-408E-B2C3-4E729F781223}" type="slidenum">
              <a:rPr lang="en-US" smtClean="0"/>
              <a:t>‹#›</a:t>
            </a:fld>
            <a:endParaRPr lang="en-US" dirty="0"/>
          </a:p>
        </p:txBody>
      </p:sp>
    </p:spTree>
    <p:extLst>
      <p:ext uri="{BB962C8B-B14F-4D97-AF65-F5344CB8AC3E}">
        <p14:creationId xmlns:p14="http://schemas.microsoft.com/office/powerpoint/2010/main" val="137582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Joanne:</a:t>
            </a:r>
          </a:p>
          <a:p>
            <a:pPr marL="176679" indent="-176679">
              <a:buFont typeface="Arial" panose="020B0604020202020204" pitchFamily="34" charset="0"/>
              <a:buChar char="•"/>
            </a:pPr>
            <a:r>
              <a:rPr lang="en-US" dirty="0" smtClean="0"/>
              <a:t>Mentions that we will begin recordin</a:t>
            </a:r>
            <a:r>
              <a:rPr lang="en-US" baseline="0" dirty="0" smtClean="0"/>
              <a:t>g </a:t>
            </a:r>
            <a:r>
              <a:rPr lang="en-US" dirty="0" smtClean="0"/>
              <a:t>the </a:t>
            </a:r>
            <a:r>
              <a:rPr lang="en-US" dirty="0"/>
              <a:t>meeting </a:t>
            </a:r>
            <a:r>
              <a:rPr lang="en-US" dirty="0" smtClean="0"/>
              <a:t>when we start the presentation from our guest speaker.</a:t>
            </a:r>
            <a:endParaRPr lang="en-US" dirty="0"/>
          </a:p>
          <a:p>
            <a:pPr marL="176679" indent="-176679">
              <a:buFont typeface="Arial" panose="020B0604020202020204" pitchFamily="34" charset="0"/>
              <a:buChar char="•"/>
            </a:pPr>
            <a:r>
              <a:rPr lang="en-US" dirty="0"/>
              <a:t>Welcomes partners as they connect to the meeting.</a:t>
            </a:r>
          </a:p>
          <a:p>
            <a:pPr marL="176679" indent="-176679">
              <a:buFont typeface="Arial" panose="020B0604020202020204" pitchFamily="34" charset="0"/>
              <a:buChar char="•"/>
            </a:pPr>
            <a:r>
              <a:rPr lang="en-US" dirty="0" smtClean="0"/>
              <a:t>Poses intro questions and </a:t>
            </a:r>
            <a:r>
              <a:rPr lang="en-US" dirty="0"/>
              <a:t>encourages partners to </a:t>
            </a:r>
            <a:r>
              <a:rPr lang="en-US" dirty="0" smtClean="0"/>
              <a:t>reply in the chat box </a:t>
            </a:r>
            <a:r>
              <a:rPr lang="en-US" dirty="0"/>
              <a:t>“To </a:t>
            </a:r>
            <a:r>
              <a:rPr lang="en-US" dirty="0" smtClean="0"/>
              <a:t>Everyone” </a:t>
            </a:r>
            <a:r>
              <a:rPr lang="en-US" dirty="0"/>
              <a:t>so everyone can see the responses.</a:t>
            </a:r>
          </a:p>
          <a:p>
            <a:pPr marL="699745" lvl="1" indent="-228600">
              <a:buFont typeface="Arial" panose="020B0604020202020204" pitchFamily="34" charset="0"/>
              <a:buAutoNum type="arabicParenR"/>
            </a:pPr>
            <a:r>
              <a:rPr lang="en-US" baseline="0" dirty="0" smtClean="0"/>
              <a:t>Your organization or community.</a:t>
            </a:r>
          </a:p>
          <a:p>
            <a:pPr marL="699745" lvl="1" indent="-228600">
              <a:buFont typeface="Arial" panose="020B0604020202020204" pitchFamily="34" charset="0"/>
              <a:buAutoNum type="arabicParenR"/>
            </a:pPr>
            <a:r>
              <a:rPr lang="en-US" dirty="0" smtClean="0"/>
              <a:t>Something you are looking forward</a:t>
            </a:r>
            <a:r>
              <a:rPr lang="en-US" baseline="0" dirty="0" smtClean="0"/>
              <a:t> to in the new year.</a:t>
            </a:r>
            <a:endParaRPr lang="en-US" dirty="0"/>
          </a:p>
          <a:p>
            <a:pPr marL="176679" indent="-176679">
              <a:buFont typeface="Arial" panose="020B0604020202020204" pitchFamily="34" charset="0"/>
              <a:buChar char="•"/>
            </a:pPr>
            <a:r>
              <a:rPr lang="en-US" dirty="0"/>
              <a:t>Acknowledges partners’ chat responses as they come in.</a:t>
            </a:r>
          </a:p>
          <a:p>
            <a:pPr marL="176679" indent="-176679">
              <a:buFont typeface="Arial" panose="020B0604020202020204" pitchFamily="34" charset="0"/>
              <a:buChar char="•"/>
            </a:pPr>
            <a:r>
              <a:rPr lang="en-US" dirty="0"/>
              <a:t>Introduces each Executive Committee member and asks them to “wave” (on screen).</a:t>
            </a:r>
          </a:p>
          <a:p>
            <a:r>
              <a:rPr lang="en-US" dirty="0"/>
              <a:t> </a:t>
            </a:r>
          </a:p>
          <a:p>
            <a:r>
              <a:rPr lang="en-US" b="1" dirty="0" smtClean="0"/>
              <a:t>Jenni:</a:t>
            </a:r>
            <a:endParaRPr lang="en-US" b="1" dirty="0"/>
          </a:p>
          <a:p>
            <a:pPr marL="176679" indent="-176679">
              <a:buFont typeface="Arial" panose="020B0604020202020204" pitchFamily="34" charset="0"/>
              <a:buChar char="•"/>
            </a:pPr>
            <a:r>
              <a:rPr lang="en-US" dirty="0" smtClean="0"/>
              <a:t>CHATS:</a:t>
            </a:r>
            <a:r>
              <a:rPr lang="en-US" baseline="0" dirty="0" smtClean="0"/>
              <a:t> Welcome to the Eat Smart, Move More NC partners meeting!</a:t>
            </a:r>
          </a:p>
          <a:p>
            <a:pPr marL="176679" indent="-176679">
              <a:buFont typeface="Arial" panose="020B0604020202020204" pitchFamily="34" charset="0"/>
              <a:buChar char="•"/>
            </a:pPr>
            <a:endParaRPr lang="en-US" baseline="0" dirty="0" smtClean="0"/>
          </a:p>
          <a:p>
            <a:pPr marL="176679" indent="-176679">
              <a:buFont typeface="Arial" panose="020B0604020202020204" pitchFamily="34" charset="0"/>
              <a:buChar char="•"/>
            </a:pPr>
            <a:r>
              <a:rPr lang="en-US" baseline="0" dirty="0" smtClean="0"/>
              <a:t>CHATS: Chat “To Everyone” – Tell us your community and something you are looking forward to in the new year.</a:t>
            </a:r>
          </a:p>
        </p:txBody>
      </p:sp>
      <p:sp>
        <p:nvSpPr>
          <p:cNvPr id="4" name="Slide Number Placeholder 3"/>
          <p:cNvSpPr>
            <a:spLocks noGrp="1"/>
          </p:cNvSpPr>
          <p:nvPr>
            <p:ph type="sldNum" sz="quarter" idx="10"/>
          </p:nvPr>
        </p:nvSpPr>
        <p:spPr/>
        <p:txBody>
          <a:bodyPr/>
          <a:lstStyle/>
          <a:p>
            <a:fld id="{8235F908-9F22-408E-B2C3-4E729F781223}" type="slidenum">
              <a:rPr lang="en-US" smtClean="0"/>
              <a:t>1</a:t>
            </a:fld>
            <a:endParaRPr lang="en-US" dirty="0"/>
          </a:p>
        </p:txBody>
      </p:sp>
    </p:spTree>
    <p:extLst>
      <p:ext uri="{BB962C8B-B14F-4D97-AF65-F5344CB8AC3E}">
        <p14:creationId xmlns:p14="http://schemas.microsoft.com/office/powerpoint/2010/main" val="384996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men shown</a:t>
            </a:r>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742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3280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Joanne:</a:t>
            </a:r>
          </a:p>
          <a:p>
            <a:pPr marL="0" indent="0">
              <a:buFontTx/>
              <a:buNone/>
            </a:pPr>
            <a:r>
              <a:rPr lang="en-US" dirty="0" smtClean="0"/>
              <a:t>STOPS recording.</a:t>
            </a:r>
          </a:p>
          <a:p>
            <a:pPr marL="0" indent="0">
              <a:buFontTx/>
              <a:buNone/>
            </a:pPr>
            <a:endParaRPr lang="en-US" dirty="0" smtClean="0"/>
          </a:p>
          <a:p>
            <a:pPr marL="0" indent="0">
              <a:buFontTx/>
              <a:buNone/>
            </a:pPr>
            <a:r>
              <a:rPr lang="en-US" dirty="0" smtClean="0"/>
              <a:t>While</a:t>
            </a:r>
            <a:r>
              <a:rPr lang="en-US" baseline="0" dirty="0" smtClean="0"/>
              <a:t> </a:t>
            </a:r>
            <a:r>
              <a:rPr lang="en-US" baseline="0" dirty="0" smtClean="0"/>
              <a:t>the presentation today focused on one of Core Behaviors in North Carolina’s Plan to Address Overweight and Obesity, we’d like to encourage you to use the breakout room discussion to share with and support each other around any of the eight Core Behaviors in the plan. Jenni is chatting a link to access the State Plan.</a:t>
            </a:r>
          </a:p>
          <a:p>
            <a:pPr marL="0" indent="0">
              <a:buFontTx/>
              <a:buNone/>
            </a:pPr>
            <a:r>
              <a:rPr lang="en-US" baseline="0" dirty="0" smtClean="0"/>
              <a:t>Let’s get a sense of which Core Behaviors are most relevant to all of you through a poll.</a:t>
            </a:r>
          </a:p>
          <a:p>
            <a:pPr marL="0" indent="0">
              <a:buFontTx/>
              <a:buNone/>
            </a:pPr>
            <a:endParaRPr lang="en-US" baseline="0" dirty="0" smtClean="0"/>
          </a:p>
          <a:p>
            <a:pPr marL="0" indent="0">
              <a:buFontTx/>
              <a:buNone/>
            </a:pPr>
            <a:r>
              <a:rPr lang="en-US" baseline="0" dirty="0" smtClean="0"/>
              <a:t>Launch poll …</a:t>
            </a:r>
          </a:p>
          <a:p>
            <a:pPr marL="0" indent="0">
              <a:buFontTx/>
              <a:buNone/>
            </a:pPr>
            <a:r>
              <a:rPr lang="en-US" dirty="0" smtClean="0"/>
              <a:t>Reflect on the poll results …</a:t>
            </a:r>
          </a:p>
          <a:p>
            <a:endParaRPr lang="en-US" dirty="0" smtClean="0"/>
          </a:p>
          <a:p>
            <a:r>
              <a:rPr lang="en-US" b="1" dirty="0" smtClean="0"/>
              <a:t>Jenni:</a:t>
            </a:r>
          </a:p>
          <a:p>
            <a:r>
              <a:rPr lang="en-US" dirty="0" smtClean="0"/>
              <a:t>Information about the Core Behaviors in the State Plan can be found here - https://www.eatsmartmovemorenc.com/myesmm/myesmm-core-behaviors/</a:t>
            </a:r>
          </a:p>
          <a:p>
            <a:endParaRPr lang="en-US" dirty="0" smtClean="0"/>
          </a:p>
        </p:txBody>
      </p:sp>
      <p:sp>
        <p:nvSpPr>
          <p:cNvPr id="4" name="Slide Number Placeholder 3"/>
          <p:cNvSpPr>
            <a:spLocks noGrp="1"/>
          </p:cNvSpPr>
          <p:nvPr>
            <p:ph type="sldNum" sz="quarter" idx="10"/>
          </p:nvPr>
        </p:nvSpPr>
        <p:spPr/>
        <p:txBody>
          <a:bodyPr/>
          <a:lstStyle/>
          <a:p>
            <a:fld id="{8235F908-9F22-408E-B2C3-4E729F78122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3856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Joanne:</a:t>
            </a:r>
            <a:endParaRPr lang="en-US" sz="1600" b="1" dirty="0"/>
          </a:p>
          <a:p>
            <a:pPr lvl="0"/>
            <a:r>
              <a:rPr lang="en-US" dirty="0" smtClean="0"/>
              <a:t>Gives </a:t>
            </a:r>
            <a:r>
              <a:rPr lang="en-US" dirty="0"/>
              <a:t>guidance to </a:t>
            </a:r>
            <a:r>
              <a:rPr lang="en-US" dirty="0" smtClean="0"/>
              <a:t>participants about the breakout</a:t>
            </a:r>
            <a:r>
              <a:rPr lang="en-US" baseline="0" dirty="0" smtClean="0"/>
              <a:t> room discussions</a:t>
            </a:r>
            <a:r>
              <a:rPr lang="en-US" dirty="0" smtClean="0"/>
              <a:t>:</a:t>
            </a:r>
            <a:endParaRPr lang="en-US" sz="1900" dirty="0"/>
          </a:p>
          <a:p>
            <a:pPr marL="176679" indent="-176679">
              <a:buFont typeface="Arial" panose="020B0604020202020204" pitchFamily="34" charset="0"/>
              <a:buChar char="•"/>
            </a:pPr>
            <a:r>
              <a:rPr lang="en-US" dirty="0"/>
              <a:t>We will randomly divide into breakout rooms with about 6 participants each.</a:t>
            </a:r>
            <a:endParaRPr lang="en-US" sz="1900" dirty="0"/>
          </a:p>
          <a:p>
            <a:pPr marL="176679" indent="-176679">
              <a:buFont typeface="Arial" panose="020B0604020202020204" pitchFamily="34" charset="0"/>
              <a:buChar char="•"/>
            </a:pPr>
            <a:r>
              <a:rPr lang="en-US" dirty="0"/>
              <a:t>Look in the chat box now and download the Word document that </a:t>
            </a:r>
            <a:r>
              <a:rPr lang="en-US" dirty="0" smtClean="0"/>
              <a:t>Jenni </a:t>
            </a:r>
            <a:r>
              <a:rPr lang="en-US" dirty="0"/>
              <a:t>has uploaded. We ask that one person in each breakout room volunteer to capture key points in this template that you will send to us after today’s meeting.</a:t>
            </a:r>
            <a:endParaRPr lang="en-US" sz="1900" dirty="0"/>
          </a:p>
          <a:p>
            <a:pPr marL="176679" indent="-176679">
              <a:buFont typeface="Arial" panose="020B0604020202020204" pitchFamily="34" charset="0"/>
              <a:buChar char="•"/>
            </a:pPr>
            <a:r>
              <a:rPr lang="en-US" dirty="0"/>
              <a:t>We’ll spend </a:t>
            </a:r>
            <a:r>
              <a:rPr lang="en-US" dirty="0" smtClean="0"/>
              <a:t>15 </a:t>
            </a:r>
            <a:r>
              <a:rPr lang="en-US" dirty="0"/>
              <a:t>minutes engaging in smaller group discussions about </a:t>
            </a:r>
            <a:r>
              <a:rPr lang="en-US" dirty="0" smtClean="0"/>
              <a:t>how the Core Behaviors</a:t>
            </a:r>
            <a:r>
              <a:rPr lang="en-US" baseline="0" dirty="0" smtClean="0"/>
              <a:t> in the Plan </a:t>
            </a:r>
            <a:r>
              <a:rPr lang="en-US" dirty="0" smtClean="0"/>
              <a:t>play a role in your work</a:t>
            </a:r>
            <a:r>
              <a:rPr lang="en-US" baseline="0" dirty="0" smtClean="0"/>
              <a:t> and</a:t>
            </a:r>
            <a:r>
              <a:rPr lang="en-US" dirty="0" smtClean="0"/>
              <a:t> </a:t>
            </a:r>
            <a:r>
              <a:rPr lang="en-US" dirty="0"/>
              <a:t>needs you </a:t>
            </a:r>
            <a:r>
              <a:rPr lang="en-US" dirty="0" smtClean="0"/>
              <a:t>may</a:t>
            </a:r>
            <a:r>
              <a:rPr lang="en-US" baseline="0" dirty="0" smtClean="0"/>
              <a:t> have, </a:t>
            </a:r>
            <a:r>
              <a:rPr lang="en-US" dirty="0" smtClean="0"/>
              <a:t>and </a:t>
            </a:r>
            <a:r>
              <a:rPr lang="en-US" dirty="0"/>
              <a:t>sharing </a:t>
            </a:r>
            <a:r>
              <a:rPr lang="en-US" dirty="0" smtClean="0"/>
              <a:t>relevant </a:t>
            </a:r>
            <a:r>
              <a:rPr lang="en-US" dirty="0"/>
              <a:t>resources</a:t>
            </a:r>
            <a:r>
              <a:rPr lang="en-US" dirty="0" smtClean="0"/>
              <a:t>. Notes that the questions on the screen and notetaking</a:t>
            </a:r>
            <a:r>
              <a:rPr lang="en-US" baseline="0" dirty="0" smtClean="0"/>
              <a:t> template are meant to be conversation starters – your group can determine where you want to focus your discussions.</a:t>
            </a:r>
            <a:endParaRPr lang="en-US" sz="1900" dirty="0"/>
          </a:p>
          <a:p>
            <a:pPr marL="176679" indent="-176679">
              <a:buFont typeface="Arial" panose="020B0604020202020204" pitchFamily="34" charset="0"/>
              <a:buChar char="•"/>
            </a:pPr>
            <a:r>
              <a:rPr lang="en-US" dirty="0"/>
              <a:t>We’ll reconvene at </a:t>
            </a:r>
            <a:r>
              <a:rPr lang="en-US" dirty="0" smtClean="0"/>
              <a:t>1:45 </a:t>
            </a:r>
            <a:r>
              <a:rPr lang="en-US" dirty="0"/>
              <a:t>pm and ask some of you to share highlights from your respective breakout discussions.</a:t>
            </a:r>
            <a:endParaRPr lang="en-US" sz="1900" dirty="0"/>
          </a:p>
          <a:p>
            <a:pPr marL="176679" indent="-176679">
              <a:buFont typeface="Arial" panose="020B0604020202020204" pitchFamily="34" charset="0"/>
              <a:buChar char="•"/>
            </a:pPr>
            <a:r>
              <a:rPr lang="en-US" dirty="0"/>
              <a:t>When we’re ready to open the breakout rooms, a pop-up message will appear on your screen – just click on it to enter your breakout room.</a:t>
            </a:r>
          </a:p>
          <a:p>
            <a:pPr marL="176679" indent="-176679">
              <a:buFont typeface="Arial" panose="020B0604020202020204" pitchFamily="34" charset="0"/>
              <a:buChar char="•"/>
            </a:pPr>
            <a:r>
              <a:rPr lang="en-US" dirty="0"/>
              <a:t>Once we are in breakout rooms, identify a notetaker and a facilitator to keep the conversations flowing and manage the time.</a:t>
            </a:r>
            <a:endParaRPr lang="en-US" sz="1900" dirty="0"/>
          </a:p>
          <a:p>
            <a:r>
              <a:rPr lang="en-US" dirty="0" smtClean="0"/>
              <a:t>Opens breakout rooms, watches</a:t>
            </a:r>
            <a:r>
              <a:rPr lang="en-US" baseline="0" dirty="0" smtClean="0"/>
              <a:t> time.</a:t>
            </a:r>
          </a:p>
          <a:p>
            <a:endParaRPr lang="en-US" baseline="0" dirty="0" smtClean="0"/>
          </a:p>
          <a:p>
            <a:r>
              <a:rPr lang="en-US" b="1" baseline="0" dirty="0" smtClean="0"/>
              <a:t>Jenni:</a:t>
            </a:r>
          </a:p>
          <a:p>
            <a:r>
              <a:rPr lang="en-US" baseline="0" dirty="0" smtClean="0"/>
              <a:t>UPLOADS notetaking template</a:t>
            </a:r>
            <a:endParaRPr lang="en-US" dirty="0"/>
          </a:p>
        </p:txBody>
      </p:sp>
      <p:sp>
        <p:nvSpPr>
          <p:cNvPr id="4" name="Slide Number Placeholder 3"/>
          <p:cNvSpPr>
            <a:spLocks noGrp="1"/>
          </p:cNvSpPr>
          <p:nvPr>
            <p:ph type="sldNum" sz="quarter" idx="10"/>
          </p:nvPr>
        </p:nvSpPr>
        <p:spPr/>
        <p:txBody>
          <a:bodyPr/>
          <a:lstStyle/>
          <a:p>
            <a:fld id="{8235F908-9F22-408E-B2C3-4E729F781223}" type="slidenum">
              <a:rPr lang="en-US" smtClean="0"/>
              <a:t>24</a:t>
            </a:fld>
            <a:endParaRPr lang="en-US" dirty="0"/>
          </a:p>
        </p:txBody>
      </p:sp>
    </p:spTree>
    <p:extLst>
      <p:ext uri="{BB962C8B-B14F-4D97-AF65-F5344CB8AC3E}">
        <p14:creationId xmlns:p14="http://schemas.microsoft.com/office/powerpoint/2010/main" val="290498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Joanne:</a:t>
            </a:r>
          </a:p>
          <a:p>
            <a:r>
              <a:rPr lang="en-US" dirty="0" smtClean="0"/>
              <a:t>The</a:t>
            </a:r>
            <a:r>
              <a:rPr lang="en-US" baseline="0" dirty="0" smtClean="0"/>
              <a:t> Executive Committee has important updates to share in three areas.</a:t>
            </a:r>
            <a:br>
              <a:rPr lang="en-US" baseline="0" dirty="0" smtClean="0"/>
            </a:br>
            <a:endParaRPr lang="en-US" baseline="0" dirty="0" smtClean="0"/>
          </a:p>
          <a:p>
            <a:r>
              <a:rPr lang="en-US" baseline="0" dirty="0" smtClean="0"/>
              <a:t>First, I’m pleased and appreciative to announce that not only will all of your current Eat Smart, Move More NC Executive Committee members continue their terms into the next year – we are also excited to welcome three new members. </a:t>
            </a:r>
          </a:p>
          <a:p>
            <a:pPr marL="171450" indent="-171450">
              <a:buFont typeface="Arial" panose="020B0604020202020204" pitchFamily="34" charset="0"/>
              <a:buChar char="•"/>
            </a:pPr>
            <a:r>
              <a:rPr lang="en-US" baseline="0" dirty="0" smtClean="0"/>
              <a:t>Reverend Dawn Daly-Mack, who is a Registered Nurse and works as an ACO Care Coordinator for Rural Health Group in northeastern North Carolina.</a:t>
            </a:r>
          </a:p>
          <a:p>
            <a:pPr marL="171450" indent="-171450">
              <a:buFont typeface="Arial" panose="020B0604020202020204" pitchFamily="34" charset="0"/>
              <a:buChar char="•"/>
            </a:pPr>
            <a:r>
              <a:rPr lang="en-US" baseline="0" dirty="0" smtClean="0"/>
              <a:t>Breyana Davis, who serves as the Food and Built Environments Extension Association for Steps to Health, NC State’s SNAP-Ed grant.</a:t>
            </a:r>
          </a:p>
          <a:p>
            <a:pPr marL="171450" indent="-171450">
              <a:buFont typeface="Arial" panose="020B0604020202020204" pitchFamily="34" charset="0"/>
              <a:buChar char="•"/>
            </a:pPr>
            <a:r>
              <a:rPr lang="en-US" baseline="0" dirty="0" smtClean="0"/>
              <a:t>Dr. Tekeela Green, who is an Adjunct Assistant Professor at Fayetteville State University.</a:t>
            </a:r>
          </a:p>
          <a:p>
            <a:pPr marL="171450" indent="-171450">
              <a:buFont typeface="Arial" panose="020B0604020202020204" pitchFamily="34" charset="0"/>
              <a:buChar char="•"/>
            </a:pPr>
            <a:r>
              <a:rPr lang="en-US" baseline="0" dirty="0" smtClean="0"/>
              <a:t>Gretchen Hofing, who serves as the Healthy Eating Coordinator with the Community and Clinical Connections for Prevention and Health Branch with our State Division of Public Health</a:t>
            </a:r>
          </a:p>
          <a:p>
            <a:pPr marL="0" indent="0">
              <a:buFont typeface="Arial" panose="020B0604020202020204" pitchFamily="34" charset="0"/>
              <a:buNone/>
            </a:pPr>
            <a:r>
              <a:rPr lang="en-US" baseline="0" dirty="0" smtClean="0"/>
              <a:t>We’ll post their bios on the Eat Smart, Move More website soon – but a reminder that you can learn more about your current Executive Committee members by visiting the website.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Your Executive Committee has been engaged in thoughtful and strategic discussions over the past month about ensuring that the Eat Smart, Move More NC movement continues to thrive in sustainable ways. We are launching a subcommittee structure for two key purposes: One, to engage more of you – our partners – in guiding and implementing the various activities of Eat Smart, Move More NC; Second, to ensure that we are truly a partner-led and partner-driven movement, supported by various partners and organizations.</a:t>
            </a:r>
          </a:p>
          <a:p>
            <a:pPr marL="0" indent="0">
              <a:buFont typeface="Arial" panose="020B0604020202020204" pitchFamily="34" charset="0"/>
              <a:buNone/>
            </a:pPr>
            <a:r>
              <a:rPr lang="en-US" baseline="0" dirty="0" smtClean="0"/>
              <a:t>On the screen, you see the areas of focus for the subcommittees. While details about specific activities are to be determined, if you’re generally interested in becoming more involved through the subcommittees and helping sustain the movement, please send an email to our info@ account.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final update I want to share is that we plan to host the Eat Smart, Move More NC Partner meetings virtually through the 2021 calendar year. While we remain hopeful to be able to see you all in person sooner, we also want to be mindful that as restrictions may ease in the next year, that everyone will be focusing on managing transitions professionally and personally. Our hope is that by hosting our meetings virtually, more partners will be able to stay connected with us.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Jenni:</a:t>
            </a:r>
          </a:p>
          <a:p>
            <a:pPr marL="0" indent="0">
              <a:buFont typeface="Arial" panose="020B0604020202020204" pitchFamily="34" charset="0"/>
              <a:buNone/>
            </a:pPr>
            <a:r>
              <a:rPr lang="en-US" baseline="0" dirty="0" smtClean="0"/>
              <a:t>CHATS: Learn more about your Executive Committee members - https://www.eatsmartmovemorenc.com/executive-committee/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CHATS: Let us know if you’re interested in becoming more involved by joining a subcommittee! Send an email to info@eatsmartmovemorenc.com</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235F908-9F22-408E-B2C3-4E729F78122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6449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Joanne:</a:t>
            </a:r>
          </a:p>
          <a:p>
            <a:pPr marL="176679" indent="-176679">
              <a:buFont typeface="Arial" panose="020B0604020202020204" pitchFamily="34" charset="0"/>
              <a:buChar char="•"/>
            </a:pPr>
            <a:r>
              <a:rPr lang="en-US" sz="1000" dirty="0" smtClean="0"/>
              <a:t>Thanks attendees and asks them to s</a:t>
            </a:r>
            <a:r>
              <a:rPr lang="en-US" sz="1000" kern="1200" dirty="0" smtClean="0">
                <a:solidFill>
                  <a:schemeClr val="tx1"/>
                </a:solidFill>
                <a:effectLst/>
                <a:latin typeface="+mn-lt"/>
                <a:ea typeface="+mn-ea"/>
                <a:cs typeface="+mn-cs"/>
              </a:rPr>
              <a:t>hare their feedback about the meeting by completing a brief online survey.</a:t>
            </a:r>
          </a:p>
          <a:p>
            <a:pPr marL="176679" indent="-176679">
              <a:buFont typeface="Arial" panose="020B0604020202020204" pitchFamily="34" charset="0"/>
              <a:buChar char="•"/>
            </a:pPr>
            <a:r>
              <a:rPr lang="en-US" sz="1000" dirty="0" smtClean="0"/>
              <a:t>Closes </a:t>
            </a:r>
            <a:r>
              <a:rPr lang="en-US" sz="1000" dirty="0"/>
              <a:t>the session.</a:t>
            </a:r>
          </a:p>
          <a:p>
            <a:pPr marL="176679" indent="-176679">
              <a:buFont typeface="Arial" panose="020B0604020202020204" pitchFamily="34" charset="0"/>
              <a:buChar char="•"/>
            </a:pPr>
            <a:endParaRPr lang="en-US" sz="1000" dirty="0"/>
          </a:p>
          <a:p>
            <a:r>
              <a:rPr lang="en-US" sz="1000" b="1" dirty="0" smtClean="0"/>
              <a:t>Jenni:</a:t>
            </a:r>
            <a:endParaRPr lang="en-US" sz="1000" b="1" dirty="0"/>
          </a:p>
          <a:p>
            <a:pPr lvl="0"/>
            <a:r>
              <a:rPr lang="en-US" sz="1000" dirty="0" smtClean="0"/>
              <a:t>CHATS: </a:t>
            </a:r>
            <a:r>
              <a:rPr lang="en-US" sz="1000" kern="1200" dirty="0" smtClean="0">
                <a:solidFill>
                  <a:schemeClr val="tx1"/>
                </a:solidFill>
                <a:effectLst/>
                <a:latin typeface="+mn-lt"/>
                <a:ea typeface="+mn-ea"/>
                <a:cs typeface="+mn-cs"/>
              </a:rPr>
              <a:t>Share your feedback about our meetings by completing a brief online survey – https://www.surveymonkey.com/r/eemmnc</a:t>
            </a:r>
          </a:p>
          <a:p>
            <a:pPr lvl="0"/>
            <a:endParaRPr lang="en-US" sz="1000" dirty="0"/>
          </a:p>
        </p:txBody>
      </p:sp>
      <p:sp>
        <p:nvSpPr>
          <p:cNvPr id="4" name="Slide Number Placeholder 3"/>
          <p:cNvSpPr>
            <a:spLocks noGrp="1"/>
          </p:cNvSpPr>
          <p:nvPr>
            <p:ph type="sldNum" sz="quarter" idx="10"/>
          </p:nvPr>
        </p:nvSpPr>
        <p:spPr/>
        <p:txBody>
          <a:bodyPr/>
          <a:lstStyle/>
          <a:p>
            <a:fld id="{8235F908-9F22-408E-B2C3-4E729F781223}" type="slidenum">
              <a:rPr lang="en-US" smtClean="0"/>
              <a:t>26</a:t>
            </a:fld>
            <a:endParaRPr lang="en-US" dirty="0"/>
          </a:p>
        </p:txBody>
      </p:sp>
    </p:spTree>
    <p:extLst>
      <p:ext uri="{BB962C8B-B14F-4D97-AF65-F5344CB8AC3E}">
        <p14:creationId xmlns:p14="http://schemas.microsoft.com/office/powerpoint/2010/main" val="303894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Joanne:</a:t>
            </a:r>
          </a:p>
          <a:p>
            <a:r>
              <a:rPr lang="en-US" dirty="0" smtClean="0"/>
              <a:t>Here you see the agenda</a:t>
            </a:r>
            <a:r>
              <a:rPr lang="en-US" baseline="0" dirty="0" smtClean="0"/>
              <a:t> for our meeting today, and Jenni is pasting it into the chat box now in case you’d like to view your own copy.</a:t>
            </a:r>
          </a:p>
          <a:p>
            <a:r>
              <a:rPr lang="en-US" baseline="0" dirty="0" smtClean="0"/>
              <a:t>The Executive Committee has planned activities that we hope will provide a mix of learning, sharing and networking.</a:t>
            </a:r>
          </a:p>
          <a:p>
            <a:r>
              <a:rPr lang="en-US" baseline="0" dirty="0" smtClean="0"/>
              <a:t>To start, we are pleased and grateful to have Dr. David Collier joining us to help us learn more about sleep as a core behavior for health and wellness. </a:t>
            </a:r>
          </a:p>
          <a:p>
            <a:r>
              <a:rPr lang="en-US" baseline="0" dirty="0" smtClean="0"/>
              <a:t>We’ll then have time for you to engage in smaller breakout discussions to share about your work and interests around sleep and other core behaviors in our state plan. </a:t>
            </a:r>
          </a:p>
          <a:p>
            <a:r>
              <a:rPr lang="en-US" baseline="0" dirty="0" smtClean="0"/>
              <a:t>We’ll wrap-up today’s meeting by providing updates about our Eat Smart, Move More NC movement as we move into the new year.</a:t>
            </a:r>
          </a:p>
          <a:p>
            <a:endParaRPr lang="en-US" dirty="0" smtClean="0"/>
          </a:p>
          <a:p>
            <a:r>
              <a:rPr lang="en-US" b="1" dirty="0" smtClean="0"/>
              <a:t>Jenni:</a:t>
            </a:r>
          </a:p>
          <a:p>
            <a:r>
              <a:rPr lang="en-US" dirty="0" smtClean="0"/>
              <a:t>UPLOADS</a:t>
            </a:r>
            <a:r>
              <a:rPr lang="en-US" baseline="0" dirty="0" smtClean="0"/>
              <a:t> meeting agenda into the chat box.</a:t>
            </a:r>
            <a:endParaRPr lang="en-US" dirty="0" smtClean="0"/>
          </a:p>
        </p:txBody>
      </p:sp>
      <p:sp>
        <p:nvSpPr>
          <p:cNvPr id="4" name="Slide Number Placeholder 3"/>
          <p:cNvSpPr>
            <a:spLocks noGrp="1"/>
          </p:cNvSpPr>
          <p:nvPr>
            <p:ph type="sldNum" sz="quarter" idx="10"/>
          </p:nvPr>
        </p:nvSpPr>
        <p:spPr/>
        <p:txBody>
          <a:bodyPr/>
          <a:lstStyle/>
          <a:p>
            <a:fld id="{8235F908-9F22-408E-B2C3-4E729F781223}" type="slidenum">
              <a:rPr lang="en-US" smtClean="0"/>
              <a:t>2</a:t>
            </a:fld>
            <a:endParaRPr lang="en-US" dirty="0"/>
          </a:p>
        </p:txBody>
      </p:sp>
    </p:spTree>
    <p:extLst>
      <p:ext uri="{BB962C8B-B14F-4D97-AF65-F5344CB8AC3E}">
        <p14:creationId xmlns:p14="http://schemas.microsoft.com/office/powerpoint/2010/main" val="360687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Joanne:</a:t>
            </a:r>
            <a:endParaRPr lang="en-US" sz="1600" b="1" dirty="0"/>
          </a:p>
          <a:p>
            <a:pPr lvl="0"/>
            <a:r>
              <a:rPr lang="en-US" dirty="0" smtClean="0"/>
              <a:t>Introduces Dr. Collier.</a:t>
            </a:r>
          </a:p>
          <a:p>
            <a:pPr lvl="0"/>
            <a:r>
              <a:rPr lang="en-US" baseline="0" dirty="0" smtClean="0"/>
              <a:t>Professor of Pediatrics and Health Disparities and Director, Pediatric Healthy Weight Research and Treatment Center at East Carolina University.</a:t>
            </a:r>
          </a:p>
          <a:p>
            <a:pPr lvl="0"/>
            <a:r>
              <a:rPr lang="en-US" baseline="0" dirty="0" smtClean="0"/>
              <a:t>Associate Director Integrative Health Sciences Facility Core NCSU Center for Human Health and the Environment.</a:t>
            </a:r>
          </a:p>
          <a:p>
            <a:pPr lvl="0"/>
            <a:r>
              <a:rPr lang="en-US" baseline="0" dirty="0" smtClean="0"/>
              <a:t>Recently elected as the Soil &amp; Water Conservation District Supervisor for Pitt County.</a:t>
            </a:r>
          </a:p>
          <a:p>
            <a:pPr lvl="0"/>
            <a:endParaRPr lang="en-US" baseline="0" dirty="0" smtClean="0"/>
          </a:p>
          <a:p>
            <a:endParaRPr lang="en-US" baseline="0" dirty="0" smtClean="0"/>
          </a:p>
          <a:p>
            <a:r>
              <a:rPr lang="en-US" b="1" baseline="0" dirty="0" smtClean="0"/>
              <a:t>Jenni:</a:t>
            </a:r>
          </a:p>
        </p:txBody>
      </p:sp>
      <p:sp>
        <p:nvSpPr>
          <p:cNvPr id="4" name="Slide Number Placeholder 3"/>
          <p:cNvSpPr>
            <a:spLocks noGrp="1"/>
          </p:cNvSpPr>
          <p:nvPr>
            <p:ph type="sldNum" sz="quarter" idx="10"/>
          </p:nvPr>
        </p:nvSpPr>
        <p:spPr/>
        <p:txBody>
          <a:bodyPr/>
          <a:lstStyle/>
          <a:p>
            <a:fld id="{8235F908-9F22-408E-B2C3-4E729F781223}" type="slidenum">
              <a:rPr lang="en-US" smtClean="0"/>
              <a:t>3</a:t>
            </a:fld>
            <a:endParaRPr lang="en-US" dirty="0"/>
          </a:p>
        </p:txBody>
      </p:sp>
    </p:spTree>
    <p:extLst>
      <p:ext uri="{BB962C8B-B14F-4D97-AF65-F5344CB8AC3E}">
        <p14:creationId xmlns:p14="http://schemas.microsoft.com/office/powerpoint/2010/main" val="306872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article by Golem et al – a lot of the material contained in this presentation is drawn form this review.</a:t>
            </a:r>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448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2116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987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Health Interview Study n . 20,000 households annually</a:t>
            </a:r>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6799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n from around world. Is cross sectional so cannot prove causality.</a:t>
            </a:r>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8103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 Ratio</a:t>
            </a:r>
          </a:p>
        </p:txBody>
      </p:sp>
      <p:sp>
        <p:nvSpPr>
          <p:cNvPr id="4" name="Slide Number Placeholder 3"/>
          <p:cNvSpPr>
            <a:spLocks noGrp="1"/>
          </p:cNvSpPr>
          <p:nvPr>
            <p:ph type="sldNum" sz="quarter" idx="5"/>
          </p:nvPr>
        </p:nvSpPr>
        <p:spPr/>
        <p:txBody>
          <a:bodyPr/>
          <a:lstStyle/>
          <a:p>
            <a:fld id="{FD72D71C-5E54-464B-859E-5B67F7085E7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9357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CF7008-35B8-D24D-83E2-03323C244CEA}"/>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0F7B3396-1472-C945-A791-D29D2A3B9035}"/>
              </a:ext>
            </a:extLst>
          </p:cNvPr>
          <p:cNvSpPr/>
          <p:nvPr userDrawn="1"/>
        </p:nvSpPr>
        <p:spPr>
          <a:xfrm>
            <a:off x="0" y="4671697"/>
            <a:ext cx="9144000" cy="481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 xmlns:a16="http://schemas.microsoft.com/office/drawing/2014/main" id="{DF699C70-FC8A-5746-B4C1-C1F56B40AB0D}"/>
              </a:ext>
            </a:extLst>
          </p:cNvPr>
          <p:cNvPicPr>
            <a:picLocks noChangeAspect="1"/>
          </p:cNvPicPr>
          <p:nvPr userDrawn="1"/>
        </p:nvPicPr>
        <p:blipFill rotWithShape="1">
          <a:blip r:embed="rId2"/>
          <a:srcRect l="1600" t="26567" r="7648" b="18420"/>
          <a:stretch/>
        </p:blipFill>
        <p:spPr>
          <a:xfrm>
            <a:off x="6950679" y="4831565"/>
            <a:ext cx="1942744" cy="162438"/>
          </a:xfrm>
          <a:prstGeom prst="rect">
            <a:avLst/>
          </a:prstGeom>
        </p:spPr>
      </p:pic>
    </p:spTree>
    <p:extLst>
      <p:ext uri="{BB962C8B-B14F-4D97-AF65-F5344CB8AC3E}">
        <p14:creationId xmlns:p14="http://schemas.microsoft.com/office/powerpoint/2010/main" val="105507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393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056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5377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514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818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486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72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7580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938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Tree>
    <p:extLst>
      <p:ext uri="{BB962C8B-B14F-4D97-AF65-F5344CB8AC3E}">
        <p14:creationId xmlns:p14="http://schemas.microsoft.com/office/powerpoint/2010/main" val="386143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ontal layout option">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DC5B76D-8A5B-AD42-8E04-BC3B8DDF7BD8}"/>
              </a:ext>
            </a:extLst>
          </p:cNvPr>
          <p:cNvSpPr/>
          <p:nvPr userDrawn="1"/>
        </p:nvSpPr>
        <p:spPr>
          <a:xfrm>
            <a:off x="0" y="4671697"/>
            <a:ext cx="9144000" cy="481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11E5719C-3648-9547-9CE5-224B14BF1E62}"/>
              </a:ext>
            </a:extLst>
          </p:cNvPr>
          <p:cNvPicPr>
            <a:picLocks noChangeAspect="1"/>
          </p:cNvPicPr>
          <p:nvPr userDrawn="1"/>
        </p:nvPicPr>
        <p:blipFill rotWithShape="1">
          <a:blip r:embed="rId2"/>
          <a:srcRect l="1724" t="26899" r="7542" b="18100"/>
          <a:stretch/>
        </p:blipFill>
        <p:spPr>
          <a:xfrm>
            <a:off x="6953956" y="4835401"/>
            <a:ext cx="1942744" cy="162438"/>
          </a:xfrm>
          <a:prstGeom prst="rect">
            <a:avLst/>
          </a:prstGeom>
        </p:spPr>
      </p:pic>
      <p:pic>
        <p:nvPicPr>
          <p:cNvPr id="6" name="Picture 5" descr="A close up of a sign&#10;&#10;Description automatically generated">
            <a:extLst>
              <a:ext uri="{FF2B5EF4-FFF2-40B4-BE49-F238E27FC236}">
                <a16:creationId xmlns="" xmlns:a16="http://schemas.microsoft.com/office/drawing/2014/main" id="{20BC57A2-7E6A-0643-8784-3F6CA11C7B2E}"/>
              </a:ext>
            </a:extLst>
          </p:cNvPr>
          <p:cNvPicPr>
            <a:picLocks noChangeAspect="1"/>
          </p:cNvPicPr>
          <p:nvPr userDrawn="1"/>
        </p:nvPicPr>
        <p:blipFill>
          <a:blip r:embed="rId3"/>
          <a:stretch>
            <a:fillRect/>
          </a:stretch>
        </p:blipFill>
        <p:spPr>
          <a:xfrm>
            <a:off x="247300" y="4504478"/>
            <a:ext cx="967538" cy="481189"/>
          </a:xfrm>
          <a:prstGeom prst="rect">
            <a:avLst/>
          </a:prstGeom>
        </p:spPr>
      </p:pic>
    </p:spTree>
    <p:extLst>
      <p:ext uri="{BB962C8B-B14F-4D97-AF65-F5344CB8AC3E}">
        <p14:creationId xmlns:p14="http://schemas.microsoft.com/office/powerpoint/2010/main" val="1883839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625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layout option">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976AA30-3EDF-6F4D-863C-F111B46A262B}"/>
              </a:ext>
            </a:extLst>
          </p:cNvPr>
          <p:cNvSpPr/>
          <p:nvPr userDrawn="1"/>
        </p:nvSpPr>
        <p:spPr>
          <a:xfrm>
            <a:off x="0" y="0"/>
            <a:ext cx="1349566" cy="5143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9212ABA7-6418-BA45-937D-F9306239C7EB}"/>
              </a:ext>
            </a:extLst>
          </p:cNvPr>
          <p:cNvPicPr>
            <a:picLocks noChangeAspect="1"/>
          </p:cNvPicPr>
          <p:nvPr userDrawn="1"/>
        </p:nvPicPr>
        <p:blipFill rotWithShape="1">
          <a:blip r:embed="rId2"/>
          <a:srcRect l="1724" t="26899" r="7542" b="18100"/>
          <a:stretch/>
        </p:blipFill>
        <p:spPr>
          <a:xfrm>
            <a:off x="6953956" y="4835401"/>
            <a:ext cx="1942744" cy="162438"/>
          </a:xfrm>
          <a:prstGeom prst="rect">
            <a:avLst/>
          </a:prstGeom>
        </p:spPr>
      </p:pic>
      <p:pic>
        <p:nvPicPr>
          <p:cNvPr id="7" name="Picture 6" descr="A close up of a sign&#10;&#10;Description automatically generated">
            <a:extLst>
              <a:ext uri="{FF2B5EF4-FFF2-40B4-BE49-F238E27FC236}">
                <a16:creationId xmlns="" xmlns:a16="http://schemas.microsoft.com/office/drawing/2014/main" id="{715B5CBC-7569-A542-842E-947D3D0912A9}"/>
              </a:ext>
            </a:extLst>
          </p:cNvPr>
          <p:cNvPicPr>
            <a:picLocks noChangeAspect="1"/>
          </p:cNvPicPr>
          <p:nvPr userDrawn="1"/>
        </p:nvPicPr>
        <p:blipFill>
          <a:blip r:embed="rId3"/>
          <a:stretch>
            <a:fillRect/>
          </a:stretch>
        </p:blipFill>
        <p:spPr>
          <a:xfrm>
            <a:off x="191015" y="388943"/>
            <a:ext cx="967538" cy="481189"/>
          </a:xfrm>
          <a:prstGeom prst="rect">
            <a:avLst/>
          </a:prstGeom>
        </p:spPr>
      </p:pic>
    </p:spTree>
    <p:extLst>
      <p:ext uri="{BB962C8B-B14F-4D97-AF65-F5344CB8AC3E}">
        <p14:creationId xmlns:p14="http://schemas.microsoft.com/office/powerpoint/2010/main" val="126434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a:xfrm>
            <a:off x="2971799" y="4402932"/>
            <a:ext cx="3670469" cy="283369"/>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4402932"/>
            <a:ext cx="413375" cy="283369"/>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112802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1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983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39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67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377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3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solidFill>
                  <a:prstClr val="white"/>
                </a:solidFill>
              </a:rPr>
              <a:pPr/>
              <a:t>12/9/2020</a:t>
            </a:fld>
            <a:endParaRPr lang="en-US" dirty="0">
              <a:solidFill>
                <a:prstClr val="white"/>
              </a:solidFill>
            </a:endParaRPr>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5078038"/>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hyperlink" Target="https://www.cdc.gov/sleep/data_statistic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66026DF-DADD-DF4F-BA6D-84483DF03DB9}"/>
              </a:ext>
            </a:extLst>
          </p:cNvPr>
          <p:cNvSpPr txBox="1"/>
          <p:nvPr/>
        </p:nvSpPr>
        <p:spPr>
          <a:xfrm>
            <a:off x="767442" y="571280"/>
            <a:ext cx="7609115" cy="553998"/>
          </a:xfrm>
          <a:prstGeom prst="rect">
            <a:avLst/>
          </a:prstGeom>
          <a:noFill/>
        </p:spPr>
        <p:txBody>
          <a:bodyPr wrap="square" lIns="0" tIns="0" rIns="0" bIns="0" rtlCol="0">
            <a:spAutoFit/>
          </a:bodyPr>
          <a:lstStyle/>
          <a:p>
            <a:pPr algn="ctr"/>
            <a:r>
              <a:rPr lang="en-US" sz="3600" spc="-100" dirty="0" smtClean="0">
                <a:solidFill>
                  <a:srgbClr val="0070C0"/>
                </a:solidFill>
                <a:latin typeface="Arial" panose="020B0604020202020204" pitchFamily="34" charset="0"/>
                <a:cs typeface="Arial" panose="020B0604020202020204" pitchFamily="34" charset="0"/>
              </a:rPr>
              <a:t>WELCOME !</a:t>
            </a:r>
            <a:endParaRPr lang="en-US" sz="3600" spc="-100" dirty="0">
              <a:solidFill>
                <a:srgbClr val="0070C0"/>
              </a:solidFill>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 xmlns:a16="http://schemas.microsoft.com/office/drawing/2014/main" id="{570AFE38-56A7-A846-9FBE-A849214DDEB4}"/>
              </a:ext>
            </a:extLst>
          </p:cNvPr>
          <p:cNvPicPr>
            <a:picLocks noChangeAspect="1"/>
          </p:cNvPicPr>
          <p:nvPr/>
        </p:nvPicPr>
        <p:blipFill>
          <a:blip r:embed="rId3"/>
          <a:stretch>
            <a:fillRect/>
          </a:stretch>
        </p:blipFill>
        <p:spPr>
          <a:xfrm>
            <a:off x="2971798" y="1190169"/>
            <a:ext cx="3200400" cy="1591667"/>
          </a:xfrm>
          <a:prstGeom prst="rect">
            <a:avLst/>
          </a:prstGeom>
        </p:spPr>
      </p:pic>
      <p:sp>
        <p:nvSpPr>
          <p:cNvPr id="4" name="TextBox 3">
            <a:extLst>
              <a:ext uri="{FF2B5EF4-FFF2-40B4-BE49-F238E27FC236}">
                <a16:creationId xmlns="" xmlns:a16="http://schemas.microsoft.com/office/drawing/2014/main" id="{566026DF-DADD-DF4F-BA6D-84483DF03DB9}"/>
              </a:ext>
            </a:extLst>
          </p:cNvPr>
          <p:cNvSpPr txBox="1"/>
          <p:nvPr/>
        </p:nvSpPr>
        <p:spPr>
          <a:xfrm>
            <a:off x="818241" y="3040830"/>
            <a:ext cx="7609115" cy="1569660"/>
          </a:xfrm>
          <a:prstGeom prst="rect">
            <a:avLst/>
          </a:prstGeom>
          <a:noFill/>
        </p:spPr>
        <p:txBody>
          <a:bodyPr wrap="square" lIns="0" tIns="0" rIns="0" bIns="0" rtlCol="0">
            <a:spAutoFit/>
          </a:bodyPr>
          <a:lstStyle/>
          <a:p>
            <a:pPr algn="ctr"/>
            <a:r>
              <a:rPr lang="en-US" sz="2400" spc="-100" dirty="0" smtClean="0">
                <a:latin typeface="Arial" panose="020B0604020202020204" pitchFamily="34" charset="0"/>
                <a:cs typeface="Arial" panose="020B0604020202020204" pitchFamily="34" charset="0"/>
              </a:rPr>
              <a:t>As you enter today’s meeting, use the chat box to tell us:</a:t>
            </a:r>
          </a:p>
          <a:p>
            <a:pPr marL="514350" indent="-514350">
              <a:buAutoNum type="arabicParenR"/>
            </a:pPr>
            <a:r>
              <a:rPr lang="en-US" sz="2600" i="1" spc="-100" dirty="0" smtClean="0">
                <a:latin typeface="Arial" panose="020B0604020202020204" pitchFamily="34" charset="0"/>
                <a:cs typeface="Arial" panose="020B0604020202020204" pitchFamily="34" charset="0"/>
              </a:rPr>
              <a:t>Your organization/community.</a:t>
            </a:r>
          </a:p>
          <a:p>
            <a:pPr marL="514350" indent="-514350">
              <a:buAutoNum type="arabicParenR"/>
            </a:pPr>
            <a:r>
              <a:rPr lang="en-US" sz="2600" i="1" spc="-100" dirty="0" smtClean="0">
                <a:latin typeface="Arial" panose="020B0604020202020204" pitchFamily="34" charset="0"/>
                <a:cs typeface="Arial" panose="020B0604020202020204" pitchFamily="34" charset="0"/>
              </a:rPr>
              <a:t>Something you are looking forward to in the new year.</a:t>
            </a:r>
            <a:endParaRPr lang="en-US" sz="2600" i="1"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33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xmlns="" id="{74A93A28-9FE9-4B90-B477-F9DDFC7CA402}"/>
              </a:ext>
            </a:extLst>
          </p:cNvPr>
          <p:cNvSpPr>
            <a:spLocks noGrp="1"/>
          </p:cNvSpPr>
          <p:nvPr>
            <p:ph type="title"/>
          </p:nvPr>
        </p:nvSpPr>
        <p:spPr>
          <a:xfrm>
            <a:off x="116173" y="188445"/>
            <a:ext cx="2921648" cy="1927585"/>
          </a:xfrm>
        </p:spPr>
        <p:txBody>
          <a:bodyPr>
            <a:normAutofit/>
          </a:bodyPr>
          <a:lstStyle/>
          <a:p>
            <a:r>
              <a:rPr lang="en-US" cap="none" dirty="0"/>
              <a:t>Short Sleep Duration (&lt; 7 hours) in US Adults: Who and Where? </a:t>
            </a:r>
          </a:p>
        </p:txBody>
      </p:sp>
      <p:graphicFrame>
        <p:nvGraphicFramePr>
          <p:cNvPr id="10" name="Content Placeholder 9">
            <a:extLst>
              <a:ext uri="{FF2B5EF4-FFF2-40B4-BE49-F238E27FC236}">
                <a16:creationId xmlns:a16="http://schemas.microsoft.com/office/drawing/2014/main" xmlns="" id="{D3DBB65D-A90A-49FE-8543-C5FD04787B20}"/>
              </a:ext>
            </a:extLst>
          </p:cNvPr>
          <p:cNvGraphicFramePr>
            <a:graphicFrameLocks noGrp="1"/>
          </p:cNvGraphicFramePr>
          <p:nvPr>
            <p:ph idx="4294967295"/>
            <p:extLst/>
          </p:nvPr>
        </p:nvGraphicFramePr>
        <p:xfrm>
          <a:off x="1019175" y="3255169"/>
          <a:ext cx="8124825" cy="1803797"/>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xmlns="" id="{B00F178B-401A-4E19-95C0-ADAB25C3AEE5}"/>
              </a:ext>
            </a:extLst>
          </p:cNvPr>
          <p:cNvPicPr>
            <a:picLocks noChangeAspect="1"/>
          </p:cNvPicPr>
          <p:nvPr/>
        </p:nvPicPr>
        <p:blipFill rotWithShape="1">
          <a:blip r:embed="rId3"/>
          <a:srcRect l="9804" t="17007" r="10381" b="4354"/>
          <a:stretch/>
        </p:blipFill>
        <p:spPr>
          <a:xfrm>
            <a:off x="3244624" y="387777"/>
            <a:ext cx="5037908" cy="2516697"/>
          </a:xfrm>
          <a:prstGeom prst="rect">
            <a:avLst/>
          </a:prstGeom>
        </p:spPr>
      </p:pic>
      <p:sp>
        <p:nvSpPr>
          <p:cNvPr id="16" name="TextBox 15">
            <a:extLst>
              <a:ext uri="{FF2B5EF4-FFF2-40B4-BE49-F238E27FC236}">
                <a16:creationId xmlns:a16="http://schemas.microsoft.com/office/drawing/2014/main" xmlns="" id="{9B3FD296-168D-48E7-B946-143074179E0D}"/>
              </a:ext>
            </a:extLst>
          </p:cNvPr>
          <p:cNvSpPr txBox="1"/>
          <p:nvPr/>
        </p:nvSpPr>
        <p:spPr>
          <a:xfrm rot="16200000">
            <a:off x="312634" y="3592407"/>
            <a:ext cx="991362" cy="300082"/>
          </a:xfrm>
          <a:prstGeom prst="rect">
            <a:avLst/>
          </a:prstGeom>
          <a:noFill/>
        </p:spPr>
        <p:txBody>
          <a:bodyPr wrap="none" rtlCol="0">
            <a:spAutoFit/>
          </a:bodyPr>
          <a:lstStyle/>
          <a:p>
            <a:r>
              <a:rPr lang="en-US" sz="1350" dirty="0">
                <a:solidFill>
                  <a:prstClr val="white"/>
                </a:solidFill>
              </a:rPr>
              <a:t>Percent (%)</a:t>
            </a:r>
          </a:p>
        </p:txBody>
      </p:sp>
      <p:sp>
        <p:nvSpPr>
          <p:cNvPr id="18" name="TextBox 17">
            <a:extLst>
              <a:ext uri="{FF2B5EF4-FFF2-40B4-BE49-F238E27FC236}">
                <a16:creationId xmlns:a16="http://schemas.microsoft.com/office/drawing/2014/main" xmlns="" id="{1BD47A81-CCF9-4F2C-8B01-9423545152C7}"/>
              </a:ext>
            </a:extLst>
          </p:cNvPr>
          <p:cNvSpPr txBox="1"/>
          <p:nvPr/>
        </p:nvSpPr>
        <p:spPr>
          <a:xfrm>
            <a:off x="62908" y="4620534"/>
            <a:ext cx="3539430" cy="507831"/>
          </a:xfrm>
          <a:prstGeom prst="rect">
            <a:avLst/>
          </a:prstGeom>
          <a:noFill/>
        </p:spPr>
        <p:txBody>
          <a:bodyPr wrap="none" rtlCol="0">
            <a:spAutoFit/>
          </a:bodyPr>
          <a:lstStyle/>
          <a:p>
            <a:r>
              <a:rPr lang="en-US" sz="1350" dirty="0">
                <a:solidFill>
                  <a:srgbClr val="FFC000"/>
                </a:solidFill>
                <a:hlinkClick r:id="rId4">
                  <a:extLst>
                    <a:ext uri="{A12FA001-AC4F-418D-AE19-62706E023703}">
                      <ahyp:hlinkClr xmlns:ahyp="http://schemas.microsoft.com/office/drawing/2018/hyperlinkcolor" xmlns="" val="tx"/>
                    </a:ext>
                  </a:extLst>
                </a:hlinkClick>
              </a:rPr>
              <a:t>https://www.cdc.gov/sleep/data_statistics.html</a:t>
            </a:r>
            <a:endParaRPr lang="en-US" sz="1350" dirty="0">
              <a:solidFill>
                <a:srgbClr val="FFC000"/>
              </a:solidFill>
            </a:endParaRPr>
          </a:p>
          <a:p>
            <a:r>
              <a:rPr lang="en-US" sz="1350" dirty="0">
                <a:solidFill>
                  <a:prstClr val="white"/>
                </a:solidFill>
              </a:rPr>
              <a:t>(Behavioral Risk Factor Surveillance System)</a:t>
            </a:r>
          </a:p>
        </p:txBody>
      </p:sp>
    </p:spTree>
    <p:extLst>
      <p:ext uri="{BB962C8B-B14F-4D97-AF65-F5344CB8AC3E}">
        <p14:creationId xmlns:p14="http://schemas.microsoft.com/office/powerpoint/2010/main" val="305350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129" name="Picture 72">
            <a:extLst>
              <a:ext uri="{FF2B5EF4-FFF2-40B4-BE49-F238E27FC236}">
                <a16:creationId xmlns:a16="http://schemas.microsoft.com/office/drawing/2014/main" xmlns="" id="{C3ED72BE-2F78-4DD7-B0A1-DCD0503B10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4" name="Title 3">
            <a:extLst>
              <a:ext uri="{FF2B5EF4-FFF2-40B4-BE49-F238E27FC236}">
                <a16:creationId xmlns:a16="http://schemas.microsoft.com/office/drawing/2014/main" xmlns="" id="{36726C49-5FA0-4D6E-92CF-86F5EC28B458}"/>
              </a:ext>
            </a:extLst>
          </p:cNvPr>
          <p:cNvSpPr>
            <a:spLocks noGrp="1"/>
          </p:cNvSpPr>
          <p:nvPr>
            <p:ph type="title"/>
          </p:nvPr>
        </p:nvSpPr>
        <p:spPr>
          <a:xfrm>
            <a:off x="395014" y="772717"/>
            <a:ext cx="3074960" cy="776684"/>
          </a:xfrm>
        </p:spPr>
        <p:txBody>
          <a:bodyPr vert="horz" lIns="68580" tIns="34290" rIns="68580" bIns="34290" rtlCol="0" anchor="ctr">
            <a:normAutofit fontScale="90000"/>
          </a:bodyPr>
          <a:lstStyle/>
          <a:p>
            <a:r>
              <a:rPr lang="en-US" cap="none" dirty="0"/>
              <a:t>Trends In Short Sleep Duration (≤ 6 h) In Working Adults in the United States (National Health Interview Study)</a:t>
            </a:r>
          </a:p>
        </p:txBody>
      </p:sp>
      <p:sp>
        <p:nvSpPr>
          <p:cNvPr id="5130" name="Rectangle 74">
            <a:extLst>
              <a:ext uri="{FF2B5EF4-FFF2-40B4-BE49-F238E27FC236}">
                <a16:creationId xmlns:a16="http://schemas.microsoft.com/office/drawing/2014/main" xmlns="" id="{1C04857D-B1C1-41ED-B1B4-E3D6E3C7C4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348000" y="3195868"/>
            <a:ext cx="2228850" cy="12812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131" name="Rounded Rectangle 32">
            <a:extLst>
              <a:ext uri="{FF2B5EF4-FFF2-40B4-BE49-F238E27FC236}">
                <a16:creationId xmlns:a16="http://schemas.microsoft.com/office/drawing/2014/main" xmlns="" id="{E5A9FA1E-7A9B-4CDA-91BB-87575F63E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1939" y="479323"/>
            <a:ext cx="4075313" cy="4181579"/>
          </a:xfrm>
          <a:prstGeom prst="roundRect">
            <a:avLst>
              <a:gd name="adj" fmla="val 344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5122" name="Picture 2" descr="Fig. 1">
            <a:extLst>
              <a:ext uri="{FF2B5EF4-FFF2-40B4-BE49-F238E27FC236}">
                <a16:creationId xmlns:a16="http://schemas.microsoft.com/office/drawing/2014/main" xmlns="" id="{2F0D59BB-22A6-4BB8-ADE8-673781EAA0BA}"/>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tretch>
            <a:fillRect/>
          </a:stretch>
        </p:blipFill>
        <p:spPr bwMode="auto">
          <a:xfrm>
            <a:off x="4615705" y="549808"/>
            <a:ext cx="3770206" cy="1927470"/>
          </a:xfrm>
          <a:prstGeom prst="roundRect">
            <a:avLst>
              <a:gd name="adj" fmla="val 4207"/>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5124" name="Picture 4" descr="Fig. 2">
            <a:extLst>
              <a:ext uri="{FF2B5EF4-FFF2-40B4-BE49-F238E27FC236}">
                <a16:creationId xmlns:a16="http://schemas.microsoft.com/office/drawing/2014/main" xmlns="" id="{ED8075FB-D246-468B-BA0D-52610D2533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15705" y="2571750"/>
            <a:ext cx="3882051" cy="2018667"/>
          </a:xfrm>
          <a:prstGeom prst="roundRect">
            <a:avLst>
              <a:gd name="adj" fmla="val 4528"/>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7EC98CF-C0F8-4C8B-A934-946B4020295C}"/>
              </a:ext>
            </a:extLst>
          </p:cNvPr>
          <p:cNvSpPr txBox="1"/>
          <p:nvPr/>
        </p:nvSpPr>
        <p:spPr>
          <a:xfrm>
            <a:off x="186430" y="4743562"/>
            <a:ext cx="3712876" cy="300082"/>
          </a:xfrm>
          <a:prstGeom prst="rect">
            <a:avLst/>
          </a:prstGeom>
          <a:noFill/>
        </p:spPr>
        <p:txBody>
          <a:bodyPr wrap="none" rtlCol="0">
            <a:spAutoFit/>
          </a:bodyPr>
          <a:lstStyle/>
          <a:p>
            <a:r>
              <a:rPr lang="en-US" sz="1350" dirty="0">
                <a:solidFill>
                  <a:prstClr val="white"/>
                </a:solidFill>
              </a:rPr>
              <a:t>Khubchandani J and Price JH. </a:t>
            </a:r>
            <a:r>
              <a:rPr lang="en-US" sz="1350" dirty="0">
                <a:solidFill>
                  <a:prstClr val="white"/>
                </a:solidFill>
              </a:rPr>
              <a:t>J Comm Health 2020</a:t>
            </a:r>
          </a:p>
        </p:txBody>
      </p:sp>
    </p:spTree>
    <p:extLst>
      <p:ext uri="{BB962C8B-B14F-4D97-AF65-F5344CB8AC3E}">
        <p14:creationId xmlns:p14="http://schemas.microsoft.com/office/powerpoint/2010/main" val="302305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D71DC00-84C9-4DB0-9EEA-500E311686A2}"/>
              </a:ext>
            </a:extLst>
          </p:cNvPr>
          <p:cNvPicPr>
            <a:picLocks noChangeAspect="1"/>
          </p:cNvPicPr>
          <p:nvPr/>
        </p:nvPicPr>
        <p:blipFill rotWithShape="1">
          <a:blip r:embed="rId2"/>
          <a:srcRect l="16859" t="9649" r="18875" b="26387"/>
          <a:stretch/>
        </p:blipFill>
        <p:spPr>
          <a:xfrm>
            <a:off x="980685" y="94694"/>
            <a:ext cx="7024982" cy="4961700"/>
          </a:xfrm>
          <a:prstGeom prst="rect">
            <a:avLst/>
          </a:prstGeom>
        </p:spPr>
      </p:pic>
      <p:sp>
        <p:nvSpPr>
          <p:cNvPr id="6" name="TextBox 5">
            <a:extLst>
              <a:ext uri="{FF2B5EF4-FFF2-40B4-BE49-F238E27FC236}">
                <a16:creationId xmlns:a16="http://schemas.microsoft.com/office/drawing/2014/main" xmlns="" id="{05B58FA2-5FE0-4AB7-88BF-D41685638783}"/>
              </a:ext>
            </a:extLst>
          </p:cNvPr>
          <p:cNvSpPr txBox="1"/>
          <p:nvPr/>
        </p:nvSpPr>
        <p:spPr>
          <a:xfrm>
            <a:off x="3869567" y="1327558"/>
            <a:ext cx="1290931" cy="300082"/>
          </a:xfrm>
          <a:prstGeom prst="rect">
            <a:avLst/>
          </a:prstGeom>
          <a:noFill/>
        </p:spPr>
        <p:txBody>
          <a:bodyPr wrap="none" rtlCol="0">
            <a:spAutoFit/>
          </a:bodyPr>
          <a:lstStyle/>
          <a:p>
            <a:r>
              <a:rPr lang="en-US" sz="1350" dirty="0">
                <a:solidFill>
                  <a:srgbClr val="FF0000"/>
                </a:solidFill>
              </a:rPr>
              <a:t>≥ 8 hr. per night</a:t>
            </a:r>
          </a:p>
        </p:txBody>
      </p:sp>
      <p:sp>
        <p:nvSpPr>
          <p:cNvPr id="2" name="Speech Bubble: Rectangle with Corners Rounded 1">
            <a:extLst>
              <a:ext uri="{FF2B5EF4-FFF2-40B4-BE49-F238E27FC236}">
                <a16:creationId xmlns:a16="http://schemas.microsoft.com/office/drawing/2014/main" xmlns="" id="{023BB9F0-7AFA-4B7F-8F0B-44EF6ACBC212}"/>
              </a:ext>
            </a:extLst>
          </p:cNvPr>
          <p:cNvSpPr/>
          <p:nvPr/>
        </p:nvSpPr>
        <p:spPr>
          <a:xfrm>
            <a:off x="5825971" y="1871628"/>
            <a:ext cx="1737804" cy="700122"/>
          </a:xfrm>
          <a:prstGeom prst="wedgeRoundRectCallout">
            <a:avLst>
              <a:gd name="adj1" fmla="val 6630"/>
              <a:gd name="adj2" fmla="val 2473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82% of 12</a:t>
            </a:r>
            <a:r>
              <a:rPr lang="en-US" sz="1350" baseline="30000" dirty="0">
                <a:solidFill>
                  <a:prstClr val="white"/>
                </a:solidFill>
              </a:rPr>
              <a:t>th</a:t>
            </a:r>
            <a:r>
              <a:rPr lang="en-US" sz="1350" dirty="0">
                <a:solidFill>
                  <a:prstClr val="white"/>
                </a:solidFill>
              </a:rPr>
              <a:t> graders do </a:t>
            </a:r>
            <a:r>
              <a:rPr lang="en-US" sz="1350" b="1" dirty="0">
                <a:solidFill>
                  <a:prstClr val="white"/>
                </a:solidFill>
              </a:rPr>
              <a:t>NOT</a:t>
            </a:r>
            <a:r>
              <a:rPr lang="en-US" sz="1350" dirty="0">
                <a:solidFill>
                  <a:prstClr val="white"/>
                </a:solidFill>
              </a:rPr>
              <a:t> get sufficient sleep</a:t>
            </a:r>
          </a:p>
        </p:txBody>
      </p:sp>
    </p:spTree>
    <p:extLst>
      <p:ext uri="{BB962C8B-B14F-4D97-AF65-F5344CB8AC3E}">
        <p14:creationId xmlns:p14="http://schemas.microsoft.com/office/powerpoint/2010/main" val="395167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xmlns="" id="{83543A10-04EE-49E0-A9DE-22E1FAB9AED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a:extLst>
              <a:ext uri="{FF2B5EF4-FFF2-40B4-BE49-F238E27FC236}">
                <a16:creationId xmlns:a16="http://schemas.microsoft.com/office/drawing/2014/main" xmlns="" id="{2C233BFF-F249-4061-9DF2-B7BCCFF1EFB6}"/>
              </a:ext>
            </a:extLst>
          </p:cNvPr>
          <p:cNvSpPr>
            <a:spLocks noGrp="1"/>
          </p:cNvSpPr>
          <p:nvPr>
            <p:ph type="title"/>
          </p:nvPr>
        </p:nvSpPr>
        <p:spPr>
          <a:xfrm>
            <a:off x="774700" y="3807649"/>
            <a:ext cx="7595394" cy="698505"/>
          </a:xfrm>
        </p:spPr>
        <p:txBody>
          <a:bodyPr vert="horz" lIns="68580" tIns="34290" rIns="68580" bIns="34290" rtlCol="0" anchor="b">
            <a:normAutofit fontScale="90000"/>
          </a:bodyPr>
          <a:lstStyle/>
          <a:p>
            <a:pPr algn="r"/>
            <a:r>
              <a:rPr lang="en-US" sz="3000" dirty="0"/>
              <a:t>short sleep duration and obesity</a:t>
            </a:r>
            <a:r>
              <a:rPr lang="en-US" sz="1500" dirty="0"/>
              <a:t/>
            </a:r>
            <a:br>
              <a:rPr lang="en-US" sz="1500" dirty="0"/>
            </a:br>
            <a:r>
              <a:rPr lang="en-US" sz="1500" cap="none" dirty="0"/>
              <a:t>n=30,002 children and 604,509 adults. </a:t>
            </a:r>
            <a:br>
              <a:rPr lang="en-US" sz="1500" cap="none" dirty="0"/>
            </a:br>
            <a:r>
              <a:rPr lang="en-US" sz="1500" cap="none" dirty="0"/>
              <a:t>Cappuccio </a:t>
            </a:r>
            <a:r>
              <a:rPr lang="en-US" sz="1500" i="1" cap="none" dirty="0"/>
              <a:t>et al. </a:t>
            </a:r>
            <a:r>
              <a:rPr lang="en-US" sz="1500" i="1" cap="none" dirty="0"/>
              <a:t>Sleep. </a:t>
            </a:r>
            <a:r>
              <a:rPr lang="en-US" sz="1500" cap="none" dirty="0"/>
              <a:t>2008 May 1; 31(5): 619–626. </a:t>
            </a:r>
            <a:r>
              <a:rPr lang="en-US" sz="1500" cap="none" dirty="0"/>
              <a:t>doi: 10.1093/sleep/31.5.619 </a:t>
            </a:r>
            <a:endParaRPr lang="en-US" sz="3000" dirty="0"/>
          </a:p>
        </p:txBody>
      </p:sp>
      <p:pic>
        <p:nvPicPr>
          <p:cNvPr id="1032" name="Picture 8">
            <a:extLst>
              <a:ext uri="{FF2B5EF4-FFF2-40B4-BE49-F238E27FC236}">
                <a16:creationId xmlns:a16="http://schemas.microsoft.com/office/drawing/2014/main" xmlns="" id="{39014790-5CE5-4A1D-9DCD-225904DD74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56920" y="365822"/>
            <a:ext cx="4316492" cy="316115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CE708FFB-4F00-4AEF-95BC-B803FD9E094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0892" y="365822"/>
            <a:ext cx="4131917" cy="316115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58D5A2AA-DE42-4150-9E4B-5EAAD9B3A863}"/>
              </a:ext>
            </a:extLst>
          </p:cNvPr>
          <p:cNvSpPr/>
          <p:nvPr/>
        </p:nvSpPr>
        <p:spPr>
          <a:xfrm>
            <a:off x="1617955" y="3002872"/>
            <a:ext cx="645851" cy="452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Oval 8">
            <a:extLst>
              <a:ext uri="{FF2B5EF4-FFF2-40B4-BE49-F238E27FC236}">
                <a16:creationId xmlns:a16="http://schemas.microsoft.com/office/drawing/2014/main" xmlns="" id="{0A422F16-5BB4-45BF-BC03-0FAA6ED8CFF7}"/>
              </a:ext>
            </a:extLst>
          </p:cNvPr>
          <p:cNvSpPr/>
          <p:nvPr/>
        </p:nvSpPr>
        <p:spPr>
          <a:xfrm>
            <a:off x="5913651" y="3010641"/>
            <a:ext cx="645851" cy="452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extBox 3">
            <a:extLst>
              <a:ext uri="{FF2B5EF4-FFF2-40B4-BE49-F238E27FC236}">
                <a16:creationId xmlns:a16="http://schemas.microsoft.com/office/drawing/2014/main" xmlns="" id="{F9BAF838-7F5F-4CE8-BA1B-4204A32E700D}"/>
              </a:ext>
            </a:extLst>
          </p:cNvPr>
          <p:cNvSpPr txBox="1"/>
          <p:nvPr/>
        </p:nvSpPr>
        <p:spPr>
          <a:xfrm>
            <a:off x="5229684" y="85145"/>
            <a:ext cx="3232744" cy="300082"/>
          </a:xfrm>
          <a:prstGeom prst="rect">
            <a:avLst/>
          </a:prstGeom>
          <a:noFill/>
        </p:spPr>
        <p:txBody>
          <a:bodyPr wrap="none" rtlCol="0">
            <a:spAutoFit/>
          </a:bodyPr>
          <a:lstStyle/>
          <a:p>
            <a:r>
              <a:rPr lang="el-GR" sz="1350" b="1" dirty="0">
                <a:solidFill>
                  <a:srgbClr val="FFC000"/>
                </a:solidFill>
              </a:rPr>
              <a:t>β</a:t>
            </a:r>
            <a:r>
              <a:rPr lang="en-US" sz="1350" b="1" dirty="0">
                <a:solidFill>
                  <a:srgbClr val="FFC000"/>
                </a:solidFill>
              </a:rPr>
              <a:t> = -0.35 (-0.57 to -0.12) ∆ BMI /hr. sleep ∆</a:t>
            </a:r>
          </a:p>
        </p:txBody>
      </p:sp>
    </p:spTree>
    <p:extLst>
      <p:ext uri="{BB962C8B-B14F-4D97-AF65-F5344CB8AC3E}">
        <p14:creationId xmlns:p14="http://schemas.microsoft.com/office/powerpoint/2010/main" val="142439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D7116-3B45-468B-BDEF-69F39EB24D4A}"/>
              </a:ext>
            </a:extLst>
          </p:cNvPr>
          <p:cNvSpPr>
            <a:spLocks noGrp="1"/>
          </p:cNvSpPr>
          <p:nvPr>
            <p:ph type="title"/>
          </p:nvPr>
        </p:nvSpPr>
        <p:spPr>
          <a:xfrm>
            <a:off x="202941" y="128296"/>
            <a:ext cx="8657302" cy="1092200"/>
          </a:xfrm>
        </p:spPr>
        <p:txBody>
          <a:bodyPr>
            <a:normAutofit fontScale="90000"/>
          </a:bodyPr>
          <a:lstStyle/>
          <a:p>
            <a:r>
              <a:rPr lang="en-US" dirty="0"/>
              <a:t>sleep duration, weight gain and risk significant weight gain over 16 years – Prospective Analysis.</a:t>
            </a:r>
            <a:r>
              <a:rPr lang="en-US" sz="1350" dirty="0"/>
              <a:t/>
            </a:r>
            <a:br>
              <a:rPr lang="en-US" sz="1350" dirty="0"/>
            </a:br>
            <a:r>
              <a:rPr lang="en-US" sz="1350" cap="none" dirty="0">
                <a:solidFill>
                  <a:srgbClr val="FFC000"/>
                </a:solidFill>
              </a:rPr>
              <a:t>68,183 Women In Nurse’s Health Study. Patel SJ et a. </a:t>
            </a:r>
            <a:r>
              <a:rPr lang="en-US" sz="1350" cap="none" dirty="0">
                <a:solidFill>
                  <a:srgbClr val="FFC000"/>
                </a:solidFill>
              </a:rPr>
              <a:t>Am J Epi 2006;164:947-954</a:t>
            </a:r>
            <a:endParaRPr lang="en-US" dirty="0"/>
          </a:p>
        </p:txBody>
      </p:sp>
      <p:pic>
        <p:nvPicPr>
          <p:cNvPr id="4" name="Content Placeholder 3">
            <a:extLst>
              <a:ext uri="{FF2B5EF4-FFF2-40B4-BE49-F238E27FC236}">
                <a16:creationId xmlns:a16="http://schemas.microsoft.com/office/drawing/2014/main" xmlns="" id="{1B10260E-8B44-4926-BB4D-ACA7403854AD}"/>
              </a:ext>
            </a:extLst>
          </p:cNvPr>
          <p:cNvPicPr>
            <a:picLocks noGrp="1" noChangeAspect="1"/>
          </p:cNvPicPr>
          <p:nvPr>
            <p:ph idx="1"/>
          </p:nvPr>
        </p:nvPicPr>
        <p:blipFill rotWithShape="1">
          <a:blip r:embed="rId3"/>
          <a:srcRect l="26327" t="28963" r="28211" b="22233"/>
          <a:stretch/>
        </p:blipFill>
        <p:spPr>
          <a:xfrm>
            <a:off x="268743" y="1637523"/>
            <a:ext cx="4158982" cy="3345024"/>
          </a:xfrm>
          <a:prstGeom prst="rect">
            <a:avLst/>
          </a:prstGeom>
        </p:spPr>
      </p:pic>
      <p:pic>
        <p:nvPicPr>
          <p:cNvPr id="5" name="Picture 4">
            <a:extLst>
              <a:ext uri="{FF2B5EF4-FFF2-40B4-BE49-F238E27FC236}">
                <a16:creationId xmlns:a16="http://schemas.microsoft.com/office/drawing/2014/main" xmlns="" id="{419904FE-B8EA-4267-974E-AD996D173E67}"/>
              </a:ext>
            </a:extLst>
          </p:cNvPr>
          <p:cNvPicPr>
            <a:picLocks noChangeAspect="1"/>
          </p:cNvPicPr>
          <p:nvPr/>
        </p:nvPicPr>
        <p:blipFill rotWithShape="1">
          <a:blip r:embed="rId4"/>
          <a:srcRect l="25909" t="24762" r="27710" b="27211"/>
          <a:stretch/>
        </p:blipFill>
        <p:spPr>
          <a:xfrm>
            <a:off x="4548670" y="1637523"/>
            <a:ext cx="4311574" cy="3345024"/>
          </a:xfrm>
          <a:prstGeom prst="rect">
            <a:avLst/>
          </a:prstGeom>
        </p:spPr>
      </p:pic>
      <p:sp>
        <p:nvSpPr>
          <p:cNvPr id="6" name="TextBox 5">
            <a:extLst>
              <a:ext uri="{FF2B5EF4-FFF2-40B4-BE49-F238E27FC236}">
                <a16:creationId xmlns:a16="http://schemas.microsoft.com/office/drawing/2014/main" xmlns="" id="{1806E82B-CC3A-4496-A764-CEBDB33AFBC0}"/>
              </a:ext>
            </a:extLst>
          </p:cNvPr>
          <p:cNvSpPr txBox="1"/>
          <p:nvPr/>
        </p:nvSpPr>
        <p:spPr>
          <a:xfrm>
            <a:off x="4174727" y="1948124"/>
            <a:ext cx="373820" cy="1384995"/>
          </a:xfrm>
          <a:prstGeom prst="rect">
            <a:avLst/>
          </a:prstGeom>
          <a:noFill/>
        </p:spPr>
        <p:txBody>
          <a:bodyPr wrap="none" rtlCol="0">
            <a:spAutoFit/>
          </a:bodyPr>
          <a:lstStyle/>
          <a:p>
            <a:r>
              <a:rPr lang="en-US" sz="1050" dirty="0">
                <a:solidFill>
                  <a:srgbClr val="FF0000"/>
                </a:solidFill>
              </a:rPr>
              <a:t>5 </a:t>
            </a:r>
          </a:p>
          <a:p>
            <a:endParaRPr lang="en-US" sz="1050" dirty="0">
              <a:solidFill>
                <a:srgbClr val="FF0000"/>
              </a:solidFill>
            </a:endParaRPr>
          </a:p>
          <a:p>
            <a:endParaRPr lang="en-US" sz="1050" dirty="0">
              <a:solidFill>
                <a:srgbClr val="FF0000"/>
              </a:solidFill>
            </a:endParaRPr>
          </a:p>
          <a:p>
            <a:r>
              <a:rPr lang="en-US" sz="1050" dirty="0">
                <a:solidFill>
                  <a:srgbClr val="FF0000"/>
                </a:solidFill>
              </a:rPr>
              <a:t>6</a:t>
            </a:r>
          </a:p>
          <a:p>
            <a:r>
              <a:rPr lang="en-US" sz="1050" dirty="0">
                <a:solidFill>
                  <a:srgbClr val="FF0000"/>
                </a:solidFill>
              </a:rPr>
              <a:t>9</a:t>
            </a:r>
          </a:p>
          <a:p>
            <a:endParaRPr lang="en-US" sz="1050" dirty="0">
              <a:solidFill>
                <a:srgbClr val="FF0000"/>
              </a:solidFill>
            </a:endParaRPr>
          </a:p>
          <a:p>
            <a:r>
              <a:rPr lang="en-US" sz="1050" dirty="0">
                <a:solidFill>
                  <a:srgbClr val="FF0000"/>
                </a:solidFill>
              </a:rPr>
              <a:t>8/7</a:t>
            </a:r>
          </a:p>
          <a:p>
            <a:endParaRPr lang="en-US" sz="1050" dirty="0">
              <a:solidFill>
                <a:srgbClr val="FF0000"/>
              </a:solidFill>
            </a:endParaRPr>
          </a:p>
        </p:txBody>
      </p:sp>
    </p:spTree>
    <p:extLst>
      <p:ext uri="{BB962C8B-B14F-4D97-AF65-F5344CB8AC3E}">
        <p14:creationId xmlns:p14="http://schemas.microsoft.com/office/powerpoint/2010/main" val="290614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8BB01-B016-4641-B5E8-976153800321}"/>
              </a:ext>
            </a:extLst>
          </p:cNvPr>
          <p:cNvSpPr>
            <a:spLocks noGrp="1"/>
          </p:cNvSpPr>
          <p:nvPr>
            <p:ph type="title"/>
          </p:nvPr>
        </p:nvSpPr>
        <p:spPr>
          <a:xfrm>
            <a:off x="88161" y="180481"/>
            <a:ext cx="1829416" cy="1092200"/>
          </a:xfrm>
        </p:spPr>
        <p:txBody>
          <a:bodyPr>
            <a:normAutofit fontScale="90000"/>
          </a:bodyPr>
          <a:lstStyle/>
          <a:p>
            <a:r>
              <a:rPr lang="en-US" sz="2400" dirty="0"/>
              <a:t>Also</a:t>
            </a:r>
            <a:br>
              <a:rPr lang="en-US" sz="2400" dirty="0"/>
            </a:br>
            <a:r>
              <a:rPr lang="en-US" sz="2400" dirty="0"/>
              <a:t>prospective…</a:t>
            </a:r>
          </a:p>
        </p:txBody>
      </p:sp>
      <p:grpSp>
        <p:nvGrpSpPr>
          <p:cNvPr id="7" name="Group 6">
            <a:extLst>
              <a:ext uri="{FF2B5EF4-FFF2-40B4-BE49-F238E27FC236}">
                <a16:creationId xmlns:a16="http://schemas.microsoft.com/office/drawing/2014/main" xmlns="" id="{AD3B99F3-1A1C-4784-8466-FABEE7FDFA88}"/>
              </a:ext>
            </a:extLst>
          </p:cNvPr>
          <p:cNvGrpSpPr/>
          <p:nvPr/>
        </p:nvGrpSpPr>
        <p:grpSpPr>
          <a:xfrm>
            <a:off x="2059766" y="457200"/>
            <a:ext cx="2568252" cy="4627912"/>
            <a:chOff x="8081863" y="609599"/>
            <a:chExt cx="3424336" cy="6191455"/>
          </a:xfrm>
        </p:grpSpPr>
        <p:pic>
          <p:nvPicPr>
            <p:cNvPr id="3" name="Picture 2">
              <a:extLst>
                <a:ext uri="{FF2B5EF4-FFF2-40B4-BE49-F238E27FC236}">
                  <a16:creationId xmlns:a16="http://schemas.microsoft.com/office/drawing/2014/main" xmlns="" id="{96695EE6-9B43-447D-B6F1-B52EFEED03CF}"/>
                </a:ext>
              </a:extLst>
            </p:cNvPr>
            <p:cNvPicPr>
              <a:picLocks noChangeAspect="1"/>
            </p:cNvPicPr>
            <p:nvPr/>
          </p:nvPicPr>
          <p:blipFill rotWithShape="1">
            <a:blip r:embed="rId2"/>
            <a:srcRect l="21934" t="10612" r="51360" b="19183"/>
            <a:stretch/>
          </p:blipFill>
          <p:spPr>
            <a:xfrm>
              <a:off x="8081863" y="609599"/>
              <a:ext cx="3424336" cy="6191455"/>
            </a:xfrm>
            <a:prstGeom prst="rect">
              <a:avLst/>
            </a:prstGeom>
          </p:spPr>
        </p:pic>
        <p:sp>
          <p:nvSpPr>
            <p:cNvPr id="4" name="TextBox 3">
              <a:extLst>
                <a:ext uri="{FF2B5EF4-FFF2-40B4-BE49-F238E27FC236}">
                  <a16:creationId xmlns:a16="http://schemas.microsoft.com/office/drawing/2014/main" xmlns="" id="{4C4D0D5B-0CF0-4433-819F-4362D9B7C361}"/>
                </a:ext>
              </a:extLst>
            </p:cNvPr>
            <p:cNvSpPr txBox="1"/>
            <p:nvPr/>
          </p:nvSpPr>
          <p:spPr>
            <a:xfrm>
              <a:off x="8632963" y="800714"/>
              <a:ext cx="2695609" cy="370583"/>
            </a:xfrm>
            <a:prstGeom prst="rect">
              <a:avLst/>
            </a:prstGeom>
            <a:noFill/>
          </p:spPr>
          <p:txBody>
            <a:bodyPr wrap="none" rtlCol="0">
              <a:spAutoFit/>
            </a:bodyPr>
            <a:lstStyle/>
            <a:p>
              <a:r>
                <a:rPr lang="en-US" sz="1200" dirty="0">
                  <a:solidFill>
                    <a:srgbClr val="FF0000"/>
                  </a:solidFill>
                </a:rPr>
                <a:t>∆ +4.0 lb.                   ∆ +3.3 lb.</a:t>
              </a:r>
            </a:p>
          </p:txBody>
        </p:sp>
        <p:sp>
          <p:nvSpPr>
            <p:cNvPr id="5" name="TextBox 4">
              <a:extLst>
                <a:ext uri="{FF2B5EF4-FFF2-40B4-BE49-F238E27FC236}">
                  <a16:creationId xmlns:a16="http://schemas.microsoft.com/office/drawing/2014/main" xmlns="" id="{B31559EE-F3A9-4E0E-B294-E3F0CD62A7E8}"/>
                </a:ext>
              </a:extLst>
            </p:cNvPr>
            <p:cNvSpPr txBox="1"/>
            <p:nvPr/>
          </p:nvSpPr>
          <p:spPr>
            <a:xfrm>
              <a:off x="8779778" y="2700387"/>
              <a:ext cx="2580193" cy="370583"/>
            </a:xfrm>
            <a:prstGeom prst="rect">
              <a:avLst/>
            </a:prstGeom>
            <a:noFill/>
          </p:spPr>
          <p:txBody>
            <a:bodyPr wrap="none" rtlCol="0">
              <a:spAutoFit/>
            </a:bodyPr>
            <a:lstStyle/>
            <a:p>
              <a:r>
                <a:rPr lang="en-US" sz="1200" dirty="0">
                  <a:solidFill>
                    <a:srgbClr val="FF0000"/>
                  </a:solidFill>
                </a:rPr>
                <a:t>5-6 h.         7-8 h.        9-10 h.</a:t>
              </a:r>
            </a:p>
          </p:txBody>
        </p:sp>
      </p:grpSp>
      <p:pic>
        <p:nvPicPr>
          <p:cNvPr id="6" name="Picture 5">
            <a:extLst>
              <a:ext uri="{FF2B5EF4-FFF2-40B4-BE49-F238E27FC236}">
                <a16:creationId xmlns:a16="http://schemas.microsoft.com/office/drawing/2014/main" xmlns="" id="{DBF1F04C-7FDC-4EBA-A505-E2BDC35DE5BF}"/>
              </a:ext>
            </a:extLst>
          </p:cNvPr>
          <p:cNvPicPr>
            <a:picLocks noChangeAspect="1"/>
          </p:cNvPicPr>
          <p:nvPr/>
        </p:nvPicPr>
        <p:blipFill rotWithShape="1">
          <a:blip r:embed="rId3"/>
          <a:srcRect b="2062"/>
          <a:stretch/>
        </p:blipFill>
        <p:spPr>
          <a:xfrm>
            <a:off x="6640345" y="443883"/>
            <a:ext cx="1989305" cy="4627912"/>
          </a:xfrm>
          <a:prstGeom prst="rect">
            <a:avLst/>
          </a:prstGeom>
        </p:spPr>
      </p:pic>
      <p:sp>
        <p:nvSpPr>
          <p:cNvPr id="8" name="Speech Bubble: Rectangle with Corners Rounded 7">
            <a:extLst>
              <a:ext uri="{FF2B5EF4-FFF2-40B4-BE49-F238E27FC236}">
                <a16:creationId xmlns:a16="http://schemas.microsoft.com/office/drawing/2014/main" xmlns="" id="{04052B10-C162-4BE1-BEE6-C19A4C31B4D0}"/>
              </a:ext>
            </a:extLst>
          </p:cNvPr>
          <p:cNvSpPr/>
          <p:nvPr/>
        </p:nvSpPr>
        <p:spPr>
          <a:xfrm>
            <a:off x="88162" y="1832922"/>
            <a:ext cx="1591322" cy="989556"/>
          </a:xfrm>
          <a:prstGeom prst="wedgeRoundRectCallout">
            <a:avLst>
              <a:gd name="adj1" fmla="val 90022"/>
              <a:gd name="adj2" fmla="val -647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Short sleep at baseline associated with increased weight status after 6 years follow-up</a:t>
            </a:r>
          </a:p>
        </p:txBody>
      </p:sp>
      <p:sp>
        <p:nvSpPr>
          <p:cNvPr id="9" name="Speech Bubble: Rectangle with Corners Rounded 8">
            <a:extLst>
              <a:ext uri="{FF2B5EF4-FFF2-40B4-BE49-F238E27FC236}">
                <a16:creationId xmlns:a16="http://schemas.microsoft.com/office/drawing/2014/main" xmlns="" id="{F585B36E-C7DA-4BBB-8E77-43EDD38D881F}"/>
              </a:ext>
            </a:extLst>
          </p:cNvPr>
          <p:cNvSpPr/>
          <p:nvPr/>
        </p:nvSpPr>
        <p:spPr>
          <a:xfrm>
            <a:off x="4838521" y="1880173"/>
            <a:ext cx="1591322" cy="989556"/>
          </a:xfrm>
          <a:prstGeom prst="wedgeRoundRectCallout">
            <a:avLst>
              <a:gd name="adj1" fmla="val 123495"/>
              <a:gd name="adj2" fmla="val -634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Improving sleep duration after baseline mitigates weight gain after 6 years follow-up</a:t>
            </a:r>
          </a:p>
        </p:txBody>
      </p:sp>
      <p:sp>
        <p:nvSpPr>
          <p:cNvPr id="10" name="TextBox 9">
            <a:extLst>
              <a:ext uri="{FF2B5EF4-FFF2-40B4-BE49-F238E27FC236}">
                <a16:creationId xmlns:a16="http://schemas.microsoft.com/office/drawing/2014/main" xmlns="" id="{EAECD746-8A73-4FEE-B77A-C3763CC08269}"/>
              </a:ext>
            </a:extLst>
          </p:cNvPr>
          <p:cNvSpPr txBox="1"/>
          <p:nvPr/>
        </p:nvSpPr>
        <p:spPr>
          <a:xfrm>
            <a:off x="2059766" y="91681"/>
            <a:ext cx="2319866" cy="253916"/>
          </a:xfrm>
          <a:prstGeom prst="rect">
            <a:avLst/>
          </a:prstGeom>
          <a:noFill/>
        </p:spPr>
        <p:txBody>
          <a:bodyPr wrap="none" rtlCol="0">
            <a:spAutoFit/>
          </a:bodyPr>
          <a:lstStyle/>
          <a:p>
            <a:r>
              <a:rPr lang="en-US" sz="1050" dirty="0">
                <a:solidFill>
                  <a:srgbClr val="FFC000"/>
                </a:solidFill>
              </a:rPr>
              <a:t>Chaput J-P </a:t>
            </a:r>
            <a:r>
              <a:rPr lang="en-US" sz="1050" i="1" dirty="0">
                <a:solidFill>
                  <a:srgbClr val="FFC000"/>
                </a:solidFill>
              </a:rPr>
              <a:t>et al Sleep </a:t>
            </a:r>
            <a:r>
              <a:rPr lang="en-US" sz="1050" dirty="0">
                <a:solidFill>
                  <a:srgbClr val="FFC000"/>
                </a:solidFill>
              </a:rPr>
              <a:t>2008;31:517-523</a:t>
            </a:r>
          </a:p>
        </p:txBody>
      </p:sp>
    </p:spTree>
    <p:extLst>
      <p:ext uri="{BB962C8B-B14F-4D97-AF65-F5344CB8AC3E}">
        <p14:creationId xmlns:p14="http://schemas.microsoft.com/office/powerpoint/2010/main" val="222711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889E31F-82C9-4FE5-980D-542E9AA48D0D}"/>
              </a:ext>
            </a:extLst>
          </p:cNvPr>
          <p:cNvSpPr>
            <a:spLocks noGrp="1"/>
          </p:cNvSpPr>
          <p:nvPr>
            <p:ph type="title"/>
          </p:nvPr>
        </p:nvSpPr>
        <p:spPr/>
        <p:txBody>
          <a:bodyPr/>
          <a:lstStyle/>
          <a:p>
            <a:r>
              <a:rPr lang="en-US" dirty="0"/>
              <a:t>Sleep duration and energy intake</a:t>
            </a:r>
          </a:p>
        </p:txBody>
      </p:sp>
      <p:sp>
        <p:nvSpPr>
          <p:cNvPr id="6" name="Content Placeholder 5">
            <a:extLst>
              <a:ext uri="{FF2B5EF4-FFF2-40B4-BE49-F238E27FC236}">
                <a16:creationId xmlns:a16="http://schemas.microsoft.com/office/drawing/2014/main" xmlns="" id="{B58769BA-61C7-428F-9FAD-C1798A84E774}"/>
              </a:ext>
            </a:extLst>
          </p:cNvPr>
          <p:cNvSpPr>
            <a:spLocks noGrp="1"/>
          </p:cNvSpPr>
          <p:nvPr>
            <p:ph idx="1"/>
          </p:nvPr>
        </p:nvSpPr>
        <p:spPr>
          <a:xfrm>
            <a:off x="514351" y="1606551"/>
            <a:ext cx="7598569" cy="3154100"/>
          </a:xfrm>
        </p:spPr>
        <p:txBody>
          <a:bodyPr numCol="2">
            <a:normAutofit fontScale="77500" lnSpcReduction="20000"/>
          </a:bodyPr>
          <a:lstStyle/>
          <a:p>
            <a:r>
              <a:rPr lang="en-US" sz="1575" dirty="0"/>
              <a:t>Reduced sleep duration associated with:</a:t>
            </a:r>
          </a:p>
          <a:p>
            <a:pPr lvl="1"/>
            <a:r>
              <a:rPr lang="en-US" dirty="0"/>
              <a:t>Increased intake high fat/sugar foods in children</a:t>
            </a:r>
          </a:p>
          <a:p>
            <a:pPr lvl="1"/>
            <a:r>
              <a:rPr lang="en-US" dirty="0"/>
              <a:t>Higher total fat intake in adolescent girls</a:t>
            </a:r>
          </a:p>
          <a:p>
            <a:pPr lvl="1"/>
            <a:r>
              <a:rPr lang="en-US" dirty="0"/>
              <a:t>Increased % calories from fat/snacks in adults</a:t>
            </a:r>
          </a:p>
          <a:p>
            <a:pPr lvl="1"/>
            <a:r>
              <a:rPr lang="en-US" dirty="0"/>
              <a:t>Increase alcohol consumption in adults</a:t>
            </a:r>
          </a:p>
          <a:p>
            <a:pPr lvl="1"/>
            <a:r>
              <a:rPr lang="en-US" dirty="0"/>
              <a:t>Increased caloric intake in sleep reduction studies</a:t>
            </a:r>
          </a:p>
          <a:p>
            <a:pPr lvl="1"/>
            <a:r>
              <a:rPr lang="en-US" dirty="0">
                <a:solidFill>
                  <a:srgbClr val="FFC000"/>
                </a:solidFill>
              </a:rPr>
              <a:t>Weight loss non-responsiveness in obese adolescent girls in residential treatment program</a:t>
            </a:r>
          </a:p>
          <a:p>
            <a:pPr marL="342900" lvl="1" indent="0">
              <a:buNone/>
            </a:pPr>
            <a:endParaRPr lang="en-US" dirty="0">
              <a:solidFill>
                <a:srgbClr val="FFC000"/>
              </a:solidFill>
            </a:endParaRPr>
          </a:p>
          <a:p>
            <a:pPr marL="342900" lvl="1" indent="0">
              <a:buNone/>
            </a:pPr>
            <a:endParaRPr lang="en-US" dirty="0">
              <a:solidFill>
                <a:srgbClr val="FFC000"/>
              </a:solidFill>
            </a:endParaRPr>
          </a:p>
          <a:p>
            <a:pPr marL="342900" lvl="1" indent="0">
              <a:buNone/>
            </a:pPr>
            <a:endParaRPr lang="en-US" dirty="0">
              <a:solidFill>
                <a:srgbClr val="FFC000"/>
              </a:solidFill>
            </a:endParaRPr>
          </a:p>
          <a:p>
            <a:pPr marL="342900" lvl="1" indent="0">
              <a:buNone/>
            </a:pPr>
            <a:endParaRPr lang="en-US" dirty="0">
              <a:solidFill>
                <a:srgbClr val="FFC000"/>
              </a:solidFill>
            </a:endParaRPr>
          </a:p>
          <a:p>
            <a:pPr marL="342900" lvl="1" indent="0">
              <a:buNone/>
            </a:pPr>
            <a:endParaRPr lang="en-US" dirty="0">
              <a:solidFill>
                <a:srgbClr val="FFC000"/>
              </a:solidFill>
            </a:endParaRPr>
          </a:p>
          <a:p>
            <a:pPr marL="342900" lvl="1" indent="0">
              <a:buNone/>
            </a:pPr>
            <a:endParaRPr lang="en-US" dirty="0">
              <a:solidFill>
                <a:srgbClr val="FFC000"/>
              </a:solidFill>
            </a:endParaRPr>
          </a:p>
          <a:p>
            <a:r>
              <a:rPr lang="en-US" sz="1575" dirty="0"/>
              <a:t>Interventions that increase  sleep duration associated with:</a:t>
            </a:r>
          </a:p>
          <a:p>
            <a:pPr lvl="1"/>
            <a:r>
              <a:rPr lang="en-US" dirty="0"/>
              <a:t>Lower caloric consumption in obese children in a weight loss program</a:t>
            </a:r>
          </a:p>
          <a:p>
            <a:pPr lvl="1"/>
            <a:r>
              <a:rPr lang="en-US" dirty="0"/>
              <a:t>Decreased overall appetite and desire for salty and sweet food in obese adults</a:t>
            </a:r>
          </a:p>
          <a:p>
            <a:pPr lvl="1"/>
            <a:r>
              <a:rPr lang="en-US" dirty="0"/>
              <a:t>Significantly improved weight loss in obese adults in intervention program with sleep management component</a:t>
            </a:r>
          </a:p>
          <a:p>
            <a:pPr lvl="1"/>
            <a:endParaRPr lang="en-US" dirty="0"/>
          </a:p>
          <a:p>
            <a:r>
              <a:rPr lang="en-US" sz="1575" dirty="0"/>
              <a:t>Potential mechanisms:</a:t>
            </a:r>
          </a:p>
          <a:p>
            <a:pPr lvl="1"/>
            <a:r>
              <a:rPr lang="en-US" dirty="0"/>
              <a:t>Reduced leptin levels: increased appetite and decreased metabolic rate</a:t>
            </a:r>
          </a:p>
          <a:p>
            <a:pPr lvl="1"/>
            <a:r>
              <a:rPr lang="en-US" dirty="0"/>
              <a:t>Increased ghrelin levels:  enhanced feelings of hunger</a:t>
            </a:r>
          </a:p>
          <a:p>
            <a:pPr lvl="1"/>
            <a:r>
              <a:rPr lang="en-US" dirty="0"/>
              <a:t>Results mixed</a:t>
            </a:r>
          </a:p>
          <a:p>
            <a:pPr lvl="1"/>
            <a:endParaRPr lang="en-US" dirty="0"/>
          </a:p>
          <a:p>
            <a:pPr lvl="1"/>
            <a:endParaRPr lang="en-US" dirty="0"/>
          </a:p>
        </p:txBody>
      </p:sp>
      <p:pic>
        <p:nvPicPr>
          <p:cNvPr id="7" name="Picture 6">
            <a:extLst>
              <a:ext uri="{FF2B5EF4-FFF2-40B4-BE49-F238E27FC236}">
                <a16:creationId xmlns:a16="http://schemas.microsoft.com/office/drawing/2014/main" xmlns="" id="{4D846FAB-F900-4204-B287-E82B47F7E10F}"/>
              </a:ext>
            </a:extLst>
          </p:cNvPr>
          <p:cNvPicPr>
            <a:picLocks noChangeAspect="1"/>
          </p:cNvPicPr>
          <p:nvPr/>
        </p:nvPicPr>
        <p:blipFill>
          <a:blip r:embed="rId2"/>
          <a:stretch>
            <a:fillRect/>
          </a:stretch>
        </p:blipFill>
        <p:spPr>
          <a:xfrm>
            <a:off x="1112677" y="3342494"/>
            <a:ext cx="2519265" cy="1675043"/>
          </a:xfrm>
          <a:prstGeom prst="rect">
            <a:avLst/>
          </a:prstGeom>
        </p:spPr>
      </p:pic>
    </p:spTree>
    <p:extLst>
      <p:ext uri="{BB962C8B-B14F-4D97-AF65-F5344CB8AC3E}">
        <p14:creationId xmlns:p14="http://schemas.microsoft.com/office/powerpoint/2010/main" val="154509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50" name="Picture 2" descr="Fig. 2">
            <a:extLst>
              <a:ext uri="{FF2B5EF4-FFF2-40B4-BE49-F238E27FC236}">
                <a16:creationId xmlns:a16="http://schemas.microsoft.com/office/drawing/2014/main" xmlns="" id="{56DF1A94-4612-42FE-BD67-D71FE6F58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7" r="-1" b="-1"/>
          <a:stretch/>
        </p:blipFill>
        <p:spPr bwMode="auto">
          <a:xfrm>
            <a:off x="15" y="-31334"/>
            <a:ext cx="347699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xmlns="" id="{249C1C11-900E-4E39-AB7B-0C8F7761073D}"/>
              </a:ext>
            </a:extLst>
          </p:cNvPr>
          <p:cNvSpPr/>
          <p:nvPr/>
        </p:nvSpPr>
        <p:spPr>
          <a:xfrm>
            <a:off x="3755313" y="2567534"/>
            <a:ext cx="1930893" cy="1170418"/>
          </a:xfrm>
          <a:prstGeom prst="wedgeEllipseCallout">
            <a:avLst>
              <a:gd name="adj1" fmla="val -123246"/>
              <a:gd name="adj2" fmla="val 5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Short sleepers are insulin resistant and  overproduce insulin  </a:t>
            </a:r>
          </a:p>
        </p:txBody>
      </p:sp>
      <p:sp>
        <p:nvSpPr>
          <p:cNvPr id="11" name="Speech Bubble: Oval 10">
            <a:extLst>
              <a:ext uri="{FF2B5EF4-FFF2-40B4-BE49-F238E27FC236}">
                <a16:creationId xmlns:a16="http://schemas.microsoft.com/office/drawing/2014/main" xmlns="" id="{626E19F8-6AA2-4D8B-9439-051ADAE5F589}"/>
              </a:ext>
            </a:extLst>
          </p:cNvPr>
          <p:cNvSpPr/>
          <p:nvPr/>
        </p:nvSpPr>
        <p:spPr>
          <a:xfrm>
            <a:off x="5096441" y="1774484"/>
            <a:ext cx="1930893" cy="1012055"/>
          </a:xfrm>
          <a:prstGeom prst="wedgeEllipseCallout">
            <a:avLst>
              <a:gd name="adj1" fmla="val -149453"/>
              <a:gd name="adj2" fmla="val -58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Slow clearance of excess insulin results in relative hypoglycemia </a:t>
            </a:r>
          </a:p>
        </p:txBody>
      </p:sp>
      <p:sp>
        <p:nvSpPr>
          <p:cNvPr id="6" name="TextBox 5">
            <a:extLst>
              <a:ext uri="{FF2B5EF4-FFF2-40B4-BE49-F238E27FC236}">
                <a16:creationId xmlns:a16="http://schemas.microsoft.com/office/drawing/2014/main" xmlns="" id="{CF744F96-3BDD-4502-8072-F9EEED2D0C7C}"/>
              </a:ext>
            </a:extLst>
          </p:cNvPr>
          <p:cNvSpPr txBox="1"/>
          <p:nvPr/>
        </p:nvSpPr>
        <p:spPr>
          <a:xfrm>
            <a:off x="527552" y="1027397"/>
            <a:ext cx="886781" cy="253916"/>
          </a:xfrm>
          <a:prstGeom prst="rect">
            <a:avLst/>
          </a:prstGeom>
          <a:noFill/>
        </p:spPr>
        <p:txBody>
          <a:bodyPr wrap="none" rtlCol="0">
            <a:spAutoFit/>
          </a:bodyPr>
          <a:lstStyle/>
          <a:p>
            <a:r>
              <a:rPr lang="en-US" sz="1050" b="1" dirty="0">
                <a:solidFill>
                  <a:srgbClr val="E25247"/>
                </a:solidFill>
              </a:rPr>
              <a:t>104.6 mg/dL</a:t>
            </a:r>
          </a:p>
        </p:txBody>
      </p:sp>
      <p:sp>
        <p:nvSpPr>
          <p:cNvPr id="13" name="TextBox 12">
            <a:extLst>
              <a:ext uri="{FF2B5EF4-FFF2-40B4-BE49-F238E27FC236}">
                <a16:creationId xmlns:a16="http://schemas.microsoft.com/office/drawing/2014/main" xmlns="" id="{07E5AD4D-D105-401E-A0C9-0F675B0B15C8}"/>
              </a:ext>
            </a:extLst>
          </p:cNvPr>
          <p:cNvSpPr txBox="1"/>
          <p:nvPr/>
        </p:nvSpPr>
        <p:spPr>
          <a:xfrm>
            <a:off x="2259852" y="1527878"/>
            <a:ext cx="817853" cy="253916"/>
          </a:xfrm>
          <a:prstGeom prst="rect">
            <a:avLst/>
          </a:prstGeom>
          <a:noFill/>
        </p:spPr>
        <p:txBody>
          <a:bodyPr wrap="none" rtlCol="0">
            <a:spAutoFit/>
          </a:bodyPr>
          <a:lstStyle/>
          <a:p>
            <a:r>
              <a:rPr lang="en-US" sz="1050" b="1" dirty="0">
                <a:solidFill>
                  <a:srgbClr val="E25247"/>
                </a:solidFill>
              </a:rPr>
              <a:t>75.6 mg/dL</a:t>
            </a:r>
          </a:p>
        </p:txBody>
      </p:sp>
      <p:graphicFrame>
        <p:nvGraphicFramePr>
          <p:cNvPr id="7" name="Table 7">
            <a:extLst>
              <a:ext uri="{FF2B5EF4-FFF2-40B4-BE49-F238E27FC236}">
                <a16:creationId xmlns:a16="http://schemas.microsoft.com/office/drawing/2014/main" xmlns="" id="{1CAF5405-7582-4D7C-9102-A81BA46D82FC}"/>
              </a:ext>
            </a:extLst>
          </p:cNvPr>
          <p:cNvGraphicFramePr>
            <a:graphicFrameLocks noGrp="1"/>
          </p:cNvGraphicFramePr>
          <p:nvPr>
            <p:extLst/>
          </p:nvPr>
        </p:nvGraphicFramePr>
        <p:xfrm>
          <a:off x="5964513" y="3429764"/>
          <a:ext cx="2965882" cy="1223010"/>
        </p:xfrm>
        <a:graphic>
          <a:graphicData uri="http://schemas.openxmlformats.org/drawingml/2006/table">
            <a:tbl>
              <a:tblPr firstRow="1" bandRow="1">
                <a:tableStyleId>{5C22544A-7EE6-4342-B048-85BDC9FD1C3A}</a:tableStyleId>
              </a:tblPr>
              <a:tblGrid>
                <a:gridCol w="1482941">
                  <a:extLst>
                    <a:ext uri="{9D8B030D-6E8A-4147-A177-3AD203B41FA5}">
                      <a16:colId xmlns:a16="http://schemas.microsoft.com/office/drawing/2014/main" xmlns="" val="3687330256"/>
                    </a:ext>
                  </a:extLst>
                </a:gridCol>
                <a:gridCol w="1482941">
                  <a:extLst>
                    <a:ext uri="{9D8B030D-6E8A-4147-A177-3AD203B41FA5}">
                      <a16:colId xmlns:a16="http://schemas.microsoft.com/office/drawing/2014/main" xmlns="" val="1109337167"/>
                    </a:ext>
                  </a:extLst>
                </a:gridCol>
              </a:tblGrid>
              <a:tr h="222885">
                <a:tc>
                  <a:txBody>
                    <a:bodyPr/>
                    <a:lstStyle/>
                    <a:p>
                      <a:pPr algn="ctr"/>
                      <a:r>
                        <a:rPr lang="en-US" sz="1000" dirty="0"/>
                        <a:t>Sleep Time (h)</a:t>
                      </a:r>
                    </a:p>
                  </a:txBody>
                  <a:tcPr marL="68580" marR="68580" marT="34290" marB="34290"/>
                </a:tc>
                <a:tc>
                  <a:txBody>
                    <a:bodyPr/>
                    <a:lstStyle/>
                    <a:p>
                      <a:pPr algn="ctr"/>
                      <a:r>
                        <a:rPr lang="en-US" sz="1000" dirty="0"/>
                        <a:t>OR T2DM or IGT</a:t>
                      </a:r>
                    </a:p>
                  </a:txBody>
                  <a:tcPr marL="68580" marR="68580" marT="34290" marB="34290"/>
                </a:tc>
                <a:extLst>
                  <a:ext uri="{0D108BD9-81ED-4DB2-BD59-A6C34878D82A}">
                    <a16:rowId xmlns:a16="http://schemas.microsoft.com/office/drawing/2014/main" xmlns="" val="1456829097"/>
                  </a:ext>
                </a:extLst>
              </a:tr>
              <a:tr h="382905">
                <a:tc>
                  <a:txBody>
                    <a:bodyPr/>
                    <a:lstStyle/>
                    <a:p>
                      <a:pPr algn="ctr"/>
                      <a:r>
                        <a:rPr lang="en-US" sz="1000" dirty="0"/>
                        <a:t>5-6</a:t>
                      </a:r>
                    </a:p>
                  </a:txBody>
                  <a:tcPr marL="68580" marR="68580" marT="34290" marB="34290"/>
                </a:tc>
                <a:tc>
                  <a:txBody>
                    <a:bodyPr/>
                    <a:lstStyle/>
                    <a:p>
                      <a:pPr algn="ctr"/>
                      <a:r>
                        <a:rPr lang="en-US" sz="1000" dirty="0"/>
                        <a:t>2.09 </a:t>
                      </a:r>
                    </a:p>
                    <a:p>
                      <a:pPr algn="ctr"/>
                      <a:r>
                        <a:rPr lang="en-US" sz="1100" dirty="0"/>
                        <a:t>(1.34-2.98)</a:t>
                      </a:r>
                    </a:p>
                  </a:txBody>
                  <a:tcPr marL="68580" marR="68580" marT="34290" marB="34290"/>
                </a:tc>
                <a:extLst>
                  <a:ext uri="{0D108BD9-81ED-4DB2-BD59-A6C34878D82A}">
                    <a16:rowId xmlns:a16="http://schemas.microsoft.com/office/drawing/2014/main" xmlns="" val="1374616393"/>
                  </a:ext>
                </a:extLst>
              </a:tr>
              <a:tr h="222885">
                <a:tc>
                  <a:txBody>
                    <a:bodyPr/>
                    <a:lstStyle/>
                    <a:p>
                      <a:pPr algn="ctr"/>
                      <a:r>
                        <a:rPr lang="en-US" sz="1000" dirty="0"/>
                        <a:t>7-8</a:t>
                      </a:r>
                    </a:p>
                  </a:txBody>
                  <a:tcPr marL="68580" marR="68580" marT="34290" marB="34290"/>
                </a:tc>
                <a:tc>
                  <a:txBody>
                    <a:bodyPr/>
                    <a:lstStyle/>
                    <a:p>
                      <a:pPr algn="ctr"/>
                      <a:r>
                        <a:rPr lang="en-US" sz="1000" dirty="0"/>
                        <a:t>1.00</a:t>
                      </a:r>
                    </a:p>
                  </a:txBody>
                  <a:tcPr marL="68580" marR="68580" marT="34290" marB="34290"/>
                </a:tc>
                <a:extLst>
                  <a:ext uri="{0D108BD9-81ED-4DB2-BD59-A6C34878D82A}">
                    <a16:rowId xmlns:a16="http://schemas.microsoft.com/office/drawing/2014/main" xmlns="" val="522176222"/>
                  </a:ext>
                </a:extLst>
              </a:tr>
              <a:tr h="382905">
                <a:tc>
                  <a:txBody>
                    <a:bodyPr/>
                    <a:lstStyle/>
                    <a:p>
                      <a:pPr algn="ctr"/>
                      <a:r>
                        <a:rPr lang="en-US" sz="1000" dirty="0"/>
                        <a:t>9-10</a:t>
                      </a:r>
                    </a:p>
                  </a:txBody>
                  <a:tcPr marL="68580" marR="68580" marT="34290" marB="34290"/>
                </a:tc>
                <a:tc>
                  <a:txBody>
                    <a:bodyPr/>
                    <a:lstStyle/>
                    <a:p>
                      <a:pPr algn="ctr"/>
                      <a:r>
                        <a:rPr lang="en-US" sz="1000" dirty="0"/>
                        <a:t>1.58</a:t>
                      </a:r>
                    </a:p>
                    <a:p>
                      <a:pPr algn="ctr"/>
                      <a:r>
                        <a:rPr lang="en-US" sz="1100" dirty="0"/>
                        <a:t>(1.13-2.31)</a:t>
                      </a:r>
                    </a:p>
                  </a:txBody>
                  <a:tcPr marL="68580" marR="68580" marT="34290" marB="34290"/>
                </a:tc>
                <a:extLst>
                  <a:ext uri="{0D108BD9-81ED-4DB2-BD59-A6C34878D82A}">
                    <a16:rowId xmlns:a16="http://schemas.microsoft.com/office/drawing/2014/main" xmlns="" val="1084398038"/>
                  </a:ext>
                </a:extLst>
              </a:tr>
            </a:tbl>
          </a:graphicData>
        </a:graphic>
      </p:graphicFrame>
      <p:sp>
        <p:nvSpPr>
          <p:cNvPr id="2" name="Title 1">
            <a:extLst>
              <a:ext uri="{FF2B5EF4-FFF2-40B4-BE49-F238E27FC236}">
                <a16:creationId xmlns:a16="http://schemas.microsoft.com/office/drawing/2014/main" xmlns="" id="{06802625-DEDB-4337-977B-3879CDD64591}"/>
              </a:ext>
            </a:extLst>
          </p:cNvPr>
          <p:cNvSpPr>
            <a:spLocks noGrp="1"/>
          </p:cNvSpPr>
          <p:nvPr>
            <p:ph type="title"/>
          </p:nvPr>
        </p:nvSpPr>
        <p:spPr>
          <a:xfrm>
            <a:off x="3610439" y="110971"/>
            <a:ext cx="5319957" cy="1092200"/>
          </a:xfrm>
        </p:spPr>
        <p:txBody>
          <a:bodyPr>
            <a:normAutofit/>
          </a:bodyPr>
          <a:lstStyle/>
          <a:p>
            <a:r>
              <a:rPr lang="en-US" sz="2400" dirty="0"/>
              <a:t>Sleep duration, Glucose Tolerance and diabetes</a:t>
            </a:r>
            <a:r>
              <a:rPr lang="en-US" sz="1350" dirty="0"/>
              <a:t/>
            </a:r>
            <a:br>
              <a:rPr lang="en-US" sz="1350" dirty="0"/>
            </a:br>
            <a:r>
              <a:rPr lang="en-US" sz="1350" cap="none" dirty="0">
                <a:solidFill>
                  <a:srgbClr val="FFC000"/>
                </a:solidFill>
              </a:rPr>
              <a:t>N= 740 Adults J-P Chaput </a:t>
            </a:r>
            <a:r>
              <a:rPr lang="en-US" sz="1350" i="1" cap="none" dirty="0">
                <a:solidFill>
                  <a:srgbClr val="FFC000"/>
                </a:solidFill>
              </a:rPr>
              <a:t>et al. Diabetologia </a:t>
            </a:r>
            <a:r>
              <a:rPr lang="en-US" sz="1350" cap="none" dirty="0">
                <a:solidFill>
                  <a:srgbClr val="FFC000"/>
                </a:solidFill>
              </a:rPr>
              <a:t>2007;50:2298-2304</a:t>
            </a:r>
            <a:endParaRPr lang="en-US" sz="2400" dirty="0">
              <a:solidFill>
                <a:srgbClr val="FFC000"/>
              </a:solidFill>
            </a:endParaRPr>
          </a:p>
        </p:txBody>
      </p:sp>
    </p:spTree>
    <p:extLst>
      <p:ext uri="{BB962C8B-B14F-4D97-AF65-F5344CB8AC3E}">
        <p14:creationId xmlns:p14="http://schemas.microsoft.com/office/powerpoint/2010/main" val="261545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13DBF-D70E-40C1-A625-41218FB25646}"/>
              </a:ext>
            </a:extLst>
          </p:cNvPr>
          <p:cNvSpPr>
            <a:spLocks noGrp="1"/>
          </p:cNvSpPr>
          <p:nvPr>
            <p:ph type="title"/>
          </p:nvPr>
        </p:nvSpPr>
        <p:spPr>
          <a:xfrm>
            <a:off x="619432" y="606042"/>
            <a:ext cx="7078323" cy="1090022"/>
          </a:xfrm>
        </p:spPr>
        <p:txBody>
          <a:bodyPr>
            <a:normAutofit/>
          </a:bodyPr>
          <a:lstStyle/>
          <a:p>
            <a:pPr>
              <a:lnSpc>
                <a:spcPct val="90000"/>
              </a:lnSpc>
            </a:pPr>
            <a:r>
              <a:rPr lang="en-US" sz="2475" dirty="0"/>
              <a:t>Sleep duration and energy expenditure</a:t>
            </a:r>
          </a:p>
        </p:txBody>
      </p:sp>
      <p:sp>
        <p:nvSpPr>
          <p:cNvPr id="3" name="Content Placeholder 2">
            <a:extLst>
              <a:ext uri="{FF2B5EF4-FFF2-40B4-BE49-F238E27FC236}">
                <a16:creationId xmlns:a16="http://schemas.microsoft.com/office/drawing/2014/main" xmlns="" id="{F1563164-D776-438D-A35C-0197FCFA51CB}"/>
              </a:ext>
            </a:extLst>
          </p:cNvPr>
          <p:cNvSpPr>
            <a:spLocks noGrp="1"/>
          </p:cNvSpPr>
          <p:nvPr>
            <p:ph idx="1"/>
          </p:nvPr>
        </p:nvSpPr>
        <p:spPr>
          <a:xfrm>
            <a:off x="601634" y="1696066"/>
            <a:ext cx="3728958" cy="3188510"/>
          </a:xfrm>
        </p:spPr>
        <p:txBody>
          <a:bodyPr>
            <a:normAutofit/>
          </a:bodyPr>
          <a:lstStyle/>
          <a:p>
            <a:pPr>
              <a:lnSpc>
                <a:spcPct val="90000"/>
              </a:lnSpc>
            </a:pPr>
            <a:r>
              <a:rPr lang="en-US" dirty="0"/>
              <a:t>Short sleep duration:</a:t>
            </a:r>
          </a:p>
          <a:p>
            <a:pPr lvl="1">
              <a:lnSpc>
                <a:spcPct val="90000"/>
              </a:lnSpc>
            </a:pPr>
            <a:r>
              <a:rPr lang="en-US" sz="1050" dirty="0"/>
              <a:t>Leads to increased sedentary activity in children</a:t>
            </a:r>
          </a:p>
          <a:p>
            <a:pPr lvl="1">
              <a:lnSpc>
                <a:spcPct val="90000"/>
              </a:lnSpc>
            </a:pPr>
            <a:r>
              <a:rPr lang="en-US" sz="1050" dirty="0"/>
              <a:t>Is not associated with physical activity in women</a:t>
            </a:r>
          </a:p>
          <a:p>
            <a:pPr lvl="1">
              <a:lnSpc>
                <a:spcPct val="90000"/>
              </a:lnSpc>
            </a:pPr>
            <a:r>
              <a:rPr lang="en-US" sz="1050" dirty="0"/>
              <a:t>Is associated with reduced vigorous activity in adults</a:t>
            </a:r>
          </a:p>
          <a:p>
            <a:pPr lvl="1">
              <a:lnSpc>
                <a:spcPct val="90000"/>
              </a:lnSpc>
            </a:pPr>
            <a:r>
              <a:rPr lang="en-US" sz="1050" dirty="0"/>
              <a:t>Is associated with either decreased vs. no effect on resting metabolic rate (RMR)</a:t>
            </a:r>
          </a:p>
          <a:p>
            <a:pPr lvl="1">
              <a:lnSpc>
                <a:spcPct val="90000"/>
              </a:lnSpc>
            </a:pPr>
            <a:r>
              <a:rPr lang="en-US" sz="1050" dirty="0"/>
              <a:t>Is generally not associated with total energy expenditure (TEE)</a:t>
            </a:r>
          </a:p>
          <a:p>
            <a:pPr lvl="1">
              <a:lnSpc>
                <a:spcPct val="90000"/>
              </a:lnSpc>
            </a:pPr>
            <a:r>
              <a:rPr lang="en-US" sz="1050" dirty="0"/>
              <a:t>More and better research needed </a:t>
            </a:r>
          </a:p>
          <a:p>
            <a:pPr lvl="1">
              <a:lnSpc>
                <a:spcPct val="90000"/>
              </a:lnSpc>
            </a:pPr>
            <a:r>
              <a:rPr lang="en-US" sz="1050" dirty="0">
                <a:solidFill>
                  <a:srgbClr val="FFC000"/>
                </a:solidFill>
              </a:rPr>
              <a:t>Conclude: “ reduced energy expenditure may not be a major contributor to the association between short sleep duration and increased weight status” (Golem DL 2014)</a:t>
            </a:r>
          </a:p>
          <a:p>
            <a:pPr lvl="1">
              <a:lnSpc>
                <a:spcPct val="90000"/>
              </a:lnSpc>
            </a:pPr>
            <a:endParaRPr lang="en-US" sz="1050" dirty="0"/>
          </a:p>
        </p:txBody>
      </p:sp>
      <p:pic>
        <p:nvPicPr>
          <p:cNvPr id="4" name="Picture 3">
            <a:extLst>
              <a:ext uri="{FF2B5EF4-FFF2-40B4-BE49-F238E27FC236}">
                <a16:creationId xmlns:a16="http://schemas.microsoft.com/office/drawing/2014/main" xmlns="" id="{167FB722-8544-4191-8302-F1F307AC3FDD}"/>
              </a:ext>
            </a:extLst>
          </p:cNvPr>
          <p:cNvPicPr>
            <a:picLocks noChangeAspect="1"/>
          </p:cNvPicPr>
          <p:nvPr/>
        </p:nvPicPr>
        <p:blipFill>
          <a:blip r:embed="rId3"/>
          <a:stretch>
            <a:fillRect/>
          </a:stretch>
        </p:blipFill>
        <p:spPr>
          <a:xfrm>
            <a:off x="4810051" y="1980427"/>
            <a:ext cx="3728958" cy="258230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697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73FE0-D7D8-45C9-A02F-86545BF7508E}"/>
              </a:ext>
            </a:extLst>
          </p:cNvPr>
          <p:cNvSpPr>
            <a:spLocks noGrp="1"/>
          </p:cNvSpPr>
          <p:nvPr>
            <p:ph type="title"/>
          </p:nvPr>
        </p:nvSpPr>
        <p:spPr/>
        <p:txBody>
          <a:bodyPr/>
          <a:lstStyle/>
          <a:p>
            <a:r>
              <a:rPr lang="en-US" dirty="0"/>
              <a:t>Summary so far</a:t>
            </a:r>
          </a:p>
        </p:txBody>
      </p:sp>
      <p:sp>
        <p:nvSpPr>
          <p:cNvPr id="3" name="Content Placeholder 2">
            <a:extLst>
              <a:ext uri="{FF2B5EF4-FFF2-40B4-BE49-F238E27FC236}">
                <a16:creationId xmlns:a16="http://schemas.microsoft.com/office/drawing/2014/main" xmlns="" id="{C1F2CF04-F6E3-4C44-B617-BD4D60DCDC7E}"/>
              </a:ext>
            </a:extLst>
          </p:cNvPr>
          <p:cNvSpPr>
            <a:spLocks noGrp="1"/>
          </p:cNvSpPr>
          <p:nvPr>
            <p:ph idx="1"/>
          </p:nvPr>
        </p:nvSpPr>
        <p:spPr/>
        <p:txBody>
          <a:bodyPr/>
          <a:lstStyle/>
          <a:p>
            <a:r>
              <a:rPr lang="en-US" dirty="0"/>
              <a:t>Inadequate sleep duration and/or poor sleep quality is common</a:t>
            </a:r>
          </a:p>
          <a:p>
            <a:r>
              <a:rPr lang="en-US" dirty="0"/>
              <a:t>Improper sleep duration associated with multiple health risks</a:t>
            </a:r>
          </a:p>
          <a:p>
            <a:r>
              <a:rPr lang="en-US" dirty="0"/>
              <a:t>Cross sectional, prospective, interventional and experimental evidence all demonstrate a “U” shaped relationship between obesity and sleep duration</a:t>
            </a:r>
          </a:p>
          <a:p>
            <a:r>
              <a:rPr lang="en-US" dirty="0"/>
              <a:t>Inadequate sleep “causes” obesity largely through caloric intake</a:t>
            </a:r>
          </a:p>
          <a:p>
            <a:r>
              <a:rPr lang="en-US" dirty="0"/>
              <a:t>Addressing sleep health is a key component of weight management and health promotion</a:t>
            </a:r>
          </a:p>
          <a:p>
            <a:endParaRPr lang="en-US" dirty="0"/>
          </a:p>
        </p:txBody>
      </p:sp>
    </p:spTree>
    <p:extLst>
      <p:ext uri="{BB962C8B-B14F-4D97-AF65-F5344CB8AC3E}">
        <p14:creationId xmlns:p14="http://schemas.microsoft.com/office/powerpoint/2010/main" val="37774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183" y="401917"/>
            <a:ext cx="2643801" cy="523220"/>
          </a:xfrm>
          <a:prstGeom prst="rect">
            <a:avLst/>
          </a:prstGeom>
          <a:noFill/>
        </p:spPr>
        <p:txBody>
          <a:bodyPr wrap="none" rtlCol="0">
            <a:spAutoFit/>
          </a:bodyPr>
          <a:lstStyle/>
          <a:p>
            <a:r>
              <a:rPr lang="en-US" sz="2800" b="1" dirty="0" smtClean="0">
                <a:solidFill>
                  <a:srgbClr val="0070C0"/>
                </a:solidFill>
              </a:rPr>
              <a:t>Meeting Agenda</a:t>
            </a:r>
            <a:endParaRPr lang="en-US" sz="2800" b="1" dirty="0">
              <a:solidFill>
                <a:srgbClr val="0070C0"/>
              </a:solidFill>
            </a:endParaRPr>
          </a:p>
        </p:txBody>
      </p:sp>
      <p:cxnSp>
        <p:nvCxnSpPr>
          <p:cNvPr id="4" name="Straight Connector 3"/>
          <p:cNvCxnSpPr/>
          <p:nvPr/>
        </p:nvCxnSpPr>
        <p:spPr>
          <a:xfrm>
            <a:off x="1601821" y="1011677"/>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1820" y="1098218"/>
            <a:ext cx="7214681" cy="4247317"/>
          </a:xfrm>
          <a:prstGeom prst="rect">
            <a:avLst/>
          </a:prstGeom>
          <a:noFill/>
        </p:spPr>
        <p:txBody>
          <a:bodyPr wrap="square" rtlCol="0">
            <a:spAutoFit/>
          </a:bodyPr>
          <a:lstStyle/>
          <a:p>
            <a:r>
              <a:rPr lang="en-US" dirty="0" smtClean="0"/>
              <a:t>1:00 pm		Welcome, Introductions</a:t>
            </a:r>
          </a:p>
          <a:p>
            <a:endParaRPr lang="en-US" dirty="0" smtClean="0"/>
          </a:p>
          <a:p>
            <a:r>
              <a:rPr lang="en-US" dirty="0" smtClean="0"/>
              <a:t>1:05 pm		Sleep as a Core Behavior for Optimal Health</a:t>
            </a:r>
          </a:p>
          <a:p>
            <a:r>
              <a:rPr lang="en-US" dirty="0"/>
              <a:t>	</a:t>
            </a:r>
            <a:r>
              <a:rPr lang="en-US" dirty="0" smtClean="0"/>
              <a:t>		</a:t>
            </a:r>
            <a:r>
              <a:rPr lang="en-US" sz="1600" i="1" dirty="0" smtClean="0"/>
              <a:t>Dr. David N. Collier, MD, PhD, FAAP</a:t>
            </a:r>
          </a:p>
          <a:p>
            <a:r>
              <a:rPr lang="en-US" sz="1600" i="1" dirty="0" smtClean="0"/>
              <a:t>			East Carolina University</a:t>
            </a:r>
          </a:p>
          <a:p>
            <a:endParaRPr lang="en-US" dirty="0" smtClean="0"/>
          </a:p>
          <a:p>
            <a:r>
              <a:rPr lang="en-US" dirty="0" smtClean="0"/>
              <a:t>1:30 pm		Networking and Collaborative Learning: Sleep and Other </a:t>
            </a:r>
          </a:p>
          <a:p>
            <a:r>
              <a:rPr lang="en-US" dirty="0" smtClean="0"/>
              <a:t>			Core Behaviors in North Carolina’s Plan to Address 					Overweight and Obesity</a:t>
            </a:r>
          </a:p>
          <a:p>
            <a:r>
              <a:rPr lang="en-US" dirty="0"/>
              <a:t>	</a:t>
            </a:r>
            <a:r>
              <a:rPr lang="en-US" dirty="0" smtClean="0"/>
              <a:t>		</a:t>
            </a:r>
            <a:r>
              <a:rPr lang="en-US" sz="1600" i="1" dirty="0"/>
              <a:t>B</a:t>
            </a:r>
            <a:r>
              <a:rPr lang="en-US" sz="1600" i="1" dirty="0" smtClean="0"/>
              <a:t>reakout room discussions</a:t>
            </a:r>
          </a:p>
          <a:p>
            <a:endParaRPr lang="en-US" dirty="0" smtClean="0"/>
          </a:p>
          <a:p>
            <a:r>
              <a:rPr lang="en-US" dirty="0" smtClean="0"/>
              <a:t>1:50 pm		Eat Smart, Move More NC Updates</a:t>
            </a:r>
          </a:p>
          <a:p>
            <a:endParaRPr lang="en-US" dirty="0" smtClean="0"/>
          </a:p>
          <a:p>
            <a:r>
              <a:rPr lang="en-US" dirty="0" smtClean="0"/>
              <a:t>2:00 pm		Close</a:t>
            </a:r>
          </a:p>
          <a:p>
            <a:endParaRPr lang="en-US" dirty="0"/>
          </a:p>
        </p:txBody>
      </p:sp>
    </p:spTree>
    <p:extLst>
      <p:ext uri="{BB962C8B-B14F-4D97-AF65-F5344CB8AC3E}">
        <p14:creationId xmlns:p14="http://schemas.microsoft.com/office/powerpoint/2010/main" val="177428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AAB67-0470-4C01-8B71-89D8001F685C}"/>
              </a:ext>
            </a:extLst>
          </p:cNvPr>
          <p:cNvSpPr>
            <a:spLocks noGrp="1"/>
          </p:cNvSpPr>
          <p:nvPr>
            <p:ph type="title"/>
          </p:nvPr>
        </p:nvSpPr>
        <p:spPr>
          <a:xfrm>
            <a:off x="514351" y="217501"/>
            <a:ext cx="7598569" cy="1092200"/>
          </a:xfrm>
        </p:spPr>
        <p:txBody>
          <a:bodyPr>
            <a:normAutofit/>
          </a:bodyPr>
          <a:lstStyle/>
          <a:p>
            <a:r>
              <a:rPr lang="en-US" sz="2400" dirty="0"/>
              <a:t>Suggested sleep health questions to include in assessments</a:t>
            </a:r>
          </a:p>
        </p:txBody>
      </p:sp>
      <p:graphicFrame>
        <p:nvGraphicFramePr>
          <p:cNvPr id="4" name="Table 4">
            <a:extLst>
              <a:ext uri="{FF2B5EF4-FFF2-40B4-BE49-F238E27FC236}">
                <a16:creationId xmlns:a16="http://schemas.microsoft.com/office/drawing/2014/main" xmlns="" id="{C62E80BE-0D8D-42B4-996B-F6430ACF2E26}"/>
              </a:ext>
            </a:extLst>
          </p:cNvPr>
          <p:cNvGraphicFramePr>
            <a:graphicFrameLocks noGrp="1"/>
          </p:cNvGraphicFramePr>
          <p:nvPr>
            <p:extLst/>
          </p:nvPr>
        </p:nvGraphicFramePr>
        <p:xfrm>
          <a:off x="598499" y="1183512"/>
          <a:ext cx="8117151" cy="3727899"/>
        </p:xfrm>
        <a:graphic>
          <a:graphicData uri="http://schemas.openxmlformats.org/drawingml/2006/table">
            <a:tbl>
              <a:tblPr firstRow="1" bandRow="1">
                <a:tableStyleId>{5C22544A-7EE6-4342-B048-85BDC9FD1C3A}</a:tableStyleId>
              </a:tblPr>
              <a:tblGrid>
                <a:gridCol w="4058576">
                  <a:extLst>
                    <a:ext uri="{9D8B030D-6E8A-4147-A177-3AD203B41FA5}">
                      <a16:colId xmlns:a16="http://schemas.microsoft.com/office/drawing/2014/main" xmlns="" val="3834427465"/>
                    </a:ext>
                  </a:extLst>
                </a:gridCol>
                <a:gridCol w="4058576">
                  <a:extLst>
                    <a:ext uri="{9D8B030D-6E8A-4147-A177-3AD203B41FA5}">
                      <a16:colId xmlns:a16="http://schemas.microsoft.com/office/drawing/2014/main" xmlns="" val="2907578624"/>
                    </a:ext>
                  </a:extLst>
                </a:gridCol>
              </a:tblGrid>
              <a:tr h="222885">
                <a:tc>
                  <a:txBody>
                    <a:bodyPr/>
                    <a:lstStyle/>
                    <a:p>
                      <a:r>
                        <a:rPr lang="en-US" sz="1000" dirty="0"/>
                        <a:t>Sample questions</a:t>
                      </a:r>
                    </a:p>
                  </a:txBody>
                  <a:tcPr marL="68580" marR="68580" marT="34290" marB="34290"/>
                </a:tc>
                <a:tc>
                  <a:txBody>
                    <a:bodyPr/>
                    <a:lstStyle/>
                    <a:p>
                      <a:r>
                        <a:rPr lang="en-US" sz="1000" dirty="0"/>
                        <a:t>Desired answers/targeted behavior</a:t>
                      </a:r>
                    </a:p>
                  </a:txBody>
                  <a:tcPr marL="68580" marR="68580" marT="34290" marB="34290"/>
                </a:tc>
                <a:extLst>
                  <a:ext uri="{0D108BD9-81ED-4DB2-BD59-A6C34878D82A}">
                    <a16:rowId xmlns:a16="http://schemas.microsoft.com/office/drawing/2014/main" xmlns="" val="3202383737"/>
                  </a:ext>
                </a:extLst>
              </a:tr>
              <a:tr h="331900">
                <a:tc>
                  <a:txBody>
                    <a:bodyPr/>
                    <a:lstStyle/>
                    <a:p>
                      <a:r>
                        <a:rPr lang="en-US" sz="1000" dirty="0"/>
                        <a:t>What time do you go to bed every night and wake up every morning?</a:t>
                      </a:r>
                    </a:p>
                  </a:txBody>
                  <a:tcPr marL="68580" marR="68580" marT="34290" marB="34290"/>
                </a:tc>
                <a:tc>
                  <a:txBody>
                    <a:bodyPr/>
                    <a:lstStyle/>
                    <a:p>
                      <a:r>
                        <a:rPr lang="en-US" sz="1000" dirty="0"/>
                        <a:t>Consistent bed and wakeup times – even on weekends.</a:t>
                      </a:r>
                    </a:p>
                  </a:txBody>
                  <a:tcPr marL="68580" marR="68580" marT="34290" marB="34290"/>
                </a:tc>
                <a:extLst>
                  <a:ext uri="{0D108BD9-81ED-4DB2-BD59-A6C34878D82A}">
                    <a16:rowId xmlns:a16="http://schemas.microsoft.com/office/drawing/2014/main" xmlns="" val="483210939"/>
                  </a:ext>
                </a:extLst>
              </a:tr>
              <a:tr h="331900">
                <a:tc>
                  <a:txBody>
                    <a:bodyPr/>
                    <a:lstStyle/>
                    <a:p>
                      <a:r>
                        <a:rPr lang="en-US" sz="1000" dirty="0"/>
                        <a:t>How many hours do you sleep on an average night?</a:t>
                      </a:r>
                    </a:p>
                  </a:txBody>
                  <a:tcPr marL="68580" marR="68580" marT="34290" marB="34290"/>
                </a:tc>
                <a:tc>
                  <a:txBody>
                    <a:bodyPr/>
                    <a:lstStyle/>
                    <a:p>
                      <a:r>
                        <a:rPr lang="en-US" sz="1000" dirty="0"/>
                        <a:t>Between 7-9 hours of actual sleep.</a:t>
                      </a:r>
                    </a:p>
                  </a:txBody>
                  <a:tcPr marL="68580" marR="68580" marT="34290" marB="34290"/>
                </a:tc>
                <a:extLst>
                  <a:ext uri="{0D108BD9-81ED-4DB2-BD59-A6C34878D82A}">
                    <a16:rowId xmlns:a16="http://schemas.microsoft.com/office/drawing/2014/main" xmlns="" val="140482834"/>
                  </a:ext>
                </a:extLst>
              </a:tr>
              <a:tr h="331900">
                <a:tc>
                  <a:txBody>
                    <a:bodyPr/>
                    <a:lstStyle/>
                    <a:p>
                      <a:r>
                        <a:rPr lang="en-US" sz="1000" dirty="0"/>
                        <a:t>Do you have difficulty falling asleep once in bed?</a:t>
                      </a:r>
                    </a:p>
                  </a:txBody>
                  <a:tcPr marL="68580" marR="68580" marT="34290" marB="34290"/>
                </a:tc>
                <a:tc>
                  <a:txBody>
                    <a:bodyPr/>
                    <a:lstStyle/>
                    <a:p>
                      <a:r>
                        <a:rPr lang="en-US" sz="1000" dirty="0"/>
                        <a:t>Sleep onset within about 30 minutes.</a:t>
                      </a:r>
                    </a:p>
                  </a:txBody>
                  <a:tcPr marL="68580" marR="68580" marT="34290" marB="34290"/>
                </a:tc>
                <a:extLst>
                  <a:ext uri="{0D108BD9-81ED-4DB2-BD59-A6C34878D82A}">
                    <a16:rowId xmlns:a16="http://schemas.microsoft.com/office/drawing/2014/main" xmlns="" val="3888912978"/>
                  </a:ext>
                </a:extLst>
              </a:tr>
              <a:tr h="331900">
                <a:tc>
                  <a:txBody>
                    <a:bodyPr/>
                    <a:lstStyle/>
                    <a:p>
                      <a:r>
                        <a:rPr lang="en-US" sz="1000" dirty="0"/>
                        <a:t>How many times do you wake each night?</a:t>
                      </a:r>
                    </a:p>
                  </a:txBody>
                  <a:tcPr marL="68580" marR="68580" marT="34290" marB="34290"/>
                </a:tc>
                <a:tc>
                  <a:txBody>
                    <a:bodyPr/>
                    <a:lstStyle/>
                    <a:p>
                      <a:r>
                        <a:rPr lang="en-US" sz="1000" dirty="0"/>
                        <a:t>Rarely or only once. </a:t>
                      </a:r>
                    </a:p>
                  </a:txBody>
                  <a:tcPr marL="68580" marR="68580" marT="34290" marB="34290"/>
                </a:tc>
                <a:extLst>
                  <a:ext uri="{0D108BD9-81ED-4DB2-BD59-A6C34878D82A}">
                    <a16:rowId xmlns:a16="http://schemas.microsoft.com/office/drawing/2014/main" xmlns="" val="3686368468"/>
                  </a:ext>
                </a:extLst>
              </a:tr>
              <a:tr h="531495">
                <a:tc>
                  <a:txBody>
                    <a:bodyPr/>
                    <a:lstStyle/>
                    <a:p>
                      <a:r>
                        <a:rPr lang="en-US" sz="1000" dirty="0"/>
                        <a:t>Do you have to get up at night and urinate? </a:t>
                      </a:r>
                    </a:p>
                    <a:p>
                      <a:r>
                        <a:rPr lang="en-US" sz="1000" dirty="0"/>
                        <a:t>If so, how many times? Ever have trouble waking up in time and accidently wetting the bed?</a:t>
                      </a:r>
                    </a:p>
                  </a:txBody>
                  <a:tcPr marL="68580" marR="68580" marT="34290" marB="34290"/>
                </a:tc>
                <a:tc>
                  <a:txBody>
                    <a:bodyPr/>
                    <a:lstStyle/>
                    <a:p>
                      <a:r>
                        <a:rPr lang="en-US" sz="1000" dirty="0"/>
                        <a:t>Rarely or just once.</a:t>
                      </a:r>
                    </a:p>
                    <a:p>
                      <a:r>
                        <a:rPr lang="en-US" sz="1000" dirty="0"/>
                        <a:t>No problems with bed wetting.</a:t>
                      </a:r>
                    </a:p>
                  </a:txBody>
                  <a:tcPr marL="68580" marR="68580" marT="34290" marB="34290"/>
                </a:tc>
                <a:extLst>
                  <a:ext uri="{0D108BD9-81ED-4DB2-BD59-A6C34878D82A}">
                    <a16:rowId xmlns:a16="http://schemas.microsoft.com/office/drawing/2014/main" xmlns="" val="910829303"/>
                  </a:ext>
                </a:extLst>
              </a:tr>
              <a:tr h="331900">
                <a:tc>
                  <a:txBody>
                    <a:bodyPr/>
                    <a:lstStyle/>
                    <a:p>
                      <a:r>
                        <a:rPr lang="en-US" sz="1000" dirty="0"/>
                        <a:t>Do you feel refreshed when you wake up in the morning?</a:t>
                      </a:r>
                    </a:p>
                  </a:txBody>
                  <a:tcPr marL="68580" marR="68580" marT="34290" marB="34290"/>
                </a:tc>
                <a:tc>
                  <a:txBody>
                    <a:bodyPr/>
                    <a:lstStyle/>
                    <a:p>
                      <a:r>
                        <a:rPr lang="en-US" sz="1000" dirty="0"/>
                        <a:t>Awaken fresh or with only minimal temporary grogginess. </a:t>
                      </a:r>
                    </a:p>
                  </a:txBody>
                  <a:tcPr marL="68580" marR="68580" marT="34290" marB="34290"/>
                </a:tc>
                <a:extLst>
                  <a:ext uri="{0D108BD9-81ED-4DB2-BD59-A6C34878D82A}">
                    <a16:rowId xmlns:a16="http://schemas.microsoft.com/office/drawing/2014/main" xmlns="" val="3909206112"/>
                  </a:ext>
                </a:extLst>
              </a:tr>
              <a:tr h="331900">
                <a:tc>
                  <a:txBody>
                    <a:bodyPr/>
                    <a:lstStyle/>
                    <a:p>
                      <a:r>
                        <a:rPr lang="en-US" sz="1000" dirty="0"/>
                        <a:t>How often do you feel sleepy during the day?</a:t>
                      </a:r>
                    </a:p>
                  </a:txBody>
                  <a:tcPr marL="68580" marR="68580" marT="34290" marB="34290"/>
                </a:tc>
                <a:tc>
                  <a:txBody>
                    <a:bodyPr/>
                    <a:lstStyle/>
                    <a:p>
                      <a:r>
                        <a:rPr lang="en-US" sz="1000" dirty="0"/>
                        <a:t>Rarely. </a:t>
                      </a:r>
                    </a:p>
                  </a:txBody>
                  <a:tcPr marL="68580" marR="68580" marT="34290" marB="34290"/>
                </a:tc>
                <a:extLst>
                  <a:ext uri="{0D108BD9-81ED-4DB2-BD59-A6C34878D82A}">
                    <a16:rowId xmlns:a16="http://schemas.microsoft.com/office/drawing/2014/main" xmlns="" val="630994728"/>
                  </a:ext>
                </a:extLst>
              </a:tr>
              <a:tr h="331900">
                <a:tc>
                  <a:txBody>
                    <a:bodyPr/>
                    <a:lstStyle/>
                    <a:p>
                      <a:r>
                        <a:rPr lang="en-US" sz="1000" dirty="0"/>
                        <a:t>Do you have problems paying attention or staying awake in class? </a:t>
                      </a:r>
                    </a:p>
                  </a:txBody>
                  <a:tcPr marL="68580" marR="68580" marT="34290" marB="34290"/>
                </a:tc>
                <a:tc>
                  <a:txBody>
                    <a:bodyPr/>
                    <a:lstStyle/>
                    <a:p>
                      <a:r>
                        <a:rPr lang="en-US" sz="1000" dirty="0"/>
                        <a:t>No or only occasionally. </a:t>
                      </a:r>
                    </a:p>
                  </a:txBody>
                  <a:tcPr marL="68580" marR="68580" marT="34290" marB="34290"/>
                </a:tc>
                <a:extLst>
                  <a:ext uri="{0D108BD9-81ED-4DB2-BD59-A6C34878D82A}">
                    <a16:rowId xmlns:a16="http://schemas.microsoft.com/office/drawing/2014/main" xmlns="" val="1027607587"/>
                  </a:ext>
                </a:extLst>
              </a:tr>
            </a:tbl>
          </a:graphicData>
        </a:graphic>
      </p:graphicFrame>
    </p:spTree>
    <p:extLst>
      <p:ext uri="{BB962C8B-B14F-4D97-AF65-F5344CB8AC3E}">
        <p14:creationId xmlns:p14="http://schemas.microsoft.com/office/powerpoint/2010/main" val="370283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20FFF-BA31-4CA2-8660-791C9AEF9597}"/>
              </a:ext>
            </a:extLst>
          </p:cNvPr>
          <p:cNvSpPr>
            <a:spLocks noGrp="1"/>
          </p:cNvSpPr>
          <p:nvPr>
            <p:ph type="title"/>
          </p:nvPr>
        </p:nvSpPr>
        <p:spPr/>
        <p:txBody>
          <a:bodyPr/>
          <a:lstStyle/>
          <a:p>
            <a:r>
              <a:rPr lang="en-US" dirty="0"/>
              <a:t>Promoting sleep health</a:t>
            </a:r>
          </a:p>
        </p:txBody>
      </p:sp>
      <p:sp>
        <p:nvSpPr>
          <p:cNvPr id="3" name="Content Placeholder 2">
            <a:extLst>
              <a:ext uri="{FF2B5EF4-FFF2-40B4-BE49-F238E27FC236}">
                <a16:creationId xmlns:a16="http://schemas.microsoft.com/office/drawing/2014/main" xmlns="" id="{511C0C3F-FAF4-45D1-A036-059D76557F10}"/>
              </a:ext>
            </a:extLst>
          </p:cNvPr>
          <p:cNvSpPr>
            <a:spLocks noGrp="1"/>
          </p:cNvSpPr>
          <p:nvPr>
            <p:ph idx="1"/>
          </p:nvPr>
        </p:nvSpPr>
        <p:spPr/>
        <p:txBody>
          <a:bodyPr>
            <a:normAutofit lnSpcReduction="10000"/>
          </a:bodyPr>
          <a:lstStyle/>
          <a:p>
            <a:r>
              <a:rPr lang="en-US" dirty="0"/>
              <a:t>Address sleep hygiene: behaviors and practices that enhance sleep duration and quality</a:t>
            </a:r>
          </a:p>
          <a:p>
            <a:pPr lvl="1"/>
            <a:r>
              <a:rPr lang="en-US" dirty="0">
                <a:solidFill>
                  <a:srgbClr val="FFC000"/>
                </a:solidFill>
              </a:rPr>
              <a:t>Preparing for sleep </a:t>
            </a:r>
            <a:r>
              <a:rPr lang="en-US" dirty="0"/>
              <a:t>–  no caffeine, dim lights, calming activities, regular bed/wake time, dark, quiet</a:t>
            </a:r>
          </a:p>
          <a:p>
            <a:pPr lvl="1"/>
            <a:r>
              <a:rPr lang="en-US" dirty="0">
                <a:solidFill>
                  <a:srgbClr val="FFC000"/>
                </a:solidFill>
              </a:rPr>
              <a:t>Engaging in physical activity </a:t>
            </a:r>
            <a:r>
              <a:rPr lang="en-US" dirty="0"/>
              <a:t>– encourage walking activities to sedentary individuals</a:t>
            </a:r>
          </a:p>
          <a:p>
            <a:pPr lvl="2"/>
            <a:r>
              <a:rPr lang="en-US" dirty="0"/>
              <a:t>Employ Physical Activity Readiness Questionnaire prior to making other PA recommendations  </a:t>
            </a:r>
          </a:p>
          <a:p>
            <a:pPr lvl="1"/>
            <a:r>
              <a:rPr lang="en-US" dirty="0">
                <a:solidFill>
                  <a:srgbClr val="FFC000"/>
                </a:solidFill>
              </a:rPr>
              <a:t>Massage therapy </a:t>
            </a:r>
            <a:r>
              <a:rPr lang="en-US" dirty="0"/>
              <a:t>– 3 minutes increased sleep duration 46 minutes in nursing home residents</a:t>
            </a:r>
          </a:p>
          <a:p>
            <a:pPr lvl="1"/>
            <a:r>
              <a:rPr lang="en-US" dirty="0">
                <a:solidFill>
                  <a:srgbClr val="FFC000"/>
                </a:solidFill>
              </a:rPr>
              <a:t>Daytime napping </a:t>
            </a:r>
            <a:r>
              <a:rPr lang="en-US" dirty="0"/>
              <a:t>– 10-30 min  naps more effective than caffeine/extended a.m. sleeping in insufficient sleepers</a:t>
            </a:r>
          </a:p>
          <a:p>
            <a:r>
              <a:rPr lang="en-US" dirty="0"/>
              <a:t>Determine if referral to a sleep specialist is required</a:t>
            </a:r>
          </a:p>
          <a:p>
            <a:pPr lvl="1"/>
            <a:r>
              <a:rPr lang="en-US" dirty="0"/>
              <a:t>Insomnia, sleep-related breathing disorders (apnea/hypopnea), hypersomnia, shift-work sleep d/o, parasomnias (bruxism, nocturnal enuresis) sleep related movement d/o (PLMS, RLS etc.)</a:t>
            </a:r>
          </a:p>
          <a:p>
            <a:pPr lvl="2"/>
            <a:r>
              <a:rPr lang="en-US" dirty="0"/>
              <a:t>American Association of Sleep Medicine-accredited sleep center (55 within 100 miles of Greenville!)</a:t>
            </a:r>
          </a:p>
        </p:txBody>
      </p:sp>
    </p:spTree>
    <p:extLst>
      <p:ext uri="{BB962C8B-B14F-4D97-AF65-F5344CB8AC3E}">
        <p14:creationId xmlns:p14="http://schemas.microsoft.com/office/powerpoint/2010/main" val="353024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CD39B2D-6C07-44D2-B7AE-CD01D12C1D8D}"/>
              </a:ext>
            </a:extLst>
          </p:cNvPr>
          <p:cNvPicPr>
            <a:picLocks noChangeAspect="1"/>
          </p:cNvPicPr>
          <p:nvPr/>
        </p:nvPicPr>
        <p:blipFill rotWithShape="1">
          <a:blip r:embed="rId2"/>
          <a:srcRect l="9600" t="8889" r="12827" b="28843"/>
          <a:stretch/>
        </p:blipFill>
        <p:spPr>
          <a:xfrm>
            <a:off x="573832" y="170284"/>
            <a:ext cx="8033658" cy="4831454"/>
          </a:xfrm>
          <a:prstGeom prst="rect">
            <a:avLst/>
          </a:prstGeom>
        </p:spPr>
      </p:pic>
      <p:sp>
        <p:nvSpPr>
          <p:cNvPr id="6" name="TextBox 5">
            <a:extLst>
              <a:ext uri="{FF2B5EF4-FFF2-40B4-BE49-F238E27FC236}">
                <a16:creationId xmlns:a16="http://schemas.microsoft.com/office/drawing/2014/main" xmlns="" id="{B049D332-ADAF-40C6-B877-651F51FB249F}"/>
              </a:ext>
            </a:extLst>
          </p:cNvPr>
          <p:cNvSpPr txBox="1"/>
          <p:nvPr/>
        </p:nvSpPr>
        <p:spPr>
          <a:xfrm>
            <a:off x="2474375" y="3315808"/>
            <a:ext cx="3366018" cy="300082"/>
          </a:xfrm>
          <a:prstGeom prst="rect">
            <a:avLst/>
          </a:prstGeom>
          <a:noFill/>
        </p:spPr>
        <p:txBody>
          <a:bodyPr wrap="square" rtlCol="0">
            <a:spAutoFit/>
          </a:bodyPr>
          <a:lstStyle/>
          <a:p>
            <a:r>
              <a:rPr lang="en-US" sz="1350" dirty="0">
                <a:solidFill>
                  <a:srgbClr val="FF0000"/>
                </a:solidFill>
              </a:rPr>
              <a:t>25.6% baseline; target 27.8%</a:t>
            </a:r>
          </a:p>
        </p:txBody>
      </p:sp>
      <p:sp>
        <p:nvSpPr>
          <p:cNvPr id="7" name="TextBox 6">
            <a:extLst>
              <a:ext uri="{FF2B5EF4-FFF2-40B4-BE49-F238E27FC236}">
                <a16:creationId xmlns:a16="http://schemas.microsoft.com/office/drawing/2014/main" xmlns="" id="{02DAF015-70BB-48E5-97CC-D6CBDF3F831B}"/>
              </a:ext>
            </a:extLst>
          </p:cNvPr>
          <p:cNvSpPr txBox="1"/>
          <p:nvPr/>
        </p:nvSpPr>
        <p:spPr>
          <a:xfrm>
            <a:off x="2466611" y="3854022"/>
            <a:ext cx="3366018" cy="300082"/>
          </a:xfrm>
          <a:prstGeom prst="rect">
            <a:avLst/>
          </a:prstGeom>
          <a:noFill/>
        </p:spPr>
        <p:txBody>
          <a:bodyPr wrap="square" rtlCol="0">
            <a:spAutoFit/>
          </a:bodyPr>
          <a:lstStyle/>
          <a:p>
            <a:r>
              <a:rPr lang="en-US" sz="1350" dirty="0">
                <a:solidFill>
                  <a:srgbClr val="FF0000"/>
                </a:solidFill>
              </a:rPr>
              <a:t>2.7 baseline; target 2.1 VC/100,000,000 miles </a:t>
            </a:r>
          </a:p>
        </p:txBody>
      </p:sp>
      <p:sp>
        <p:nvSpPr>
          <p:cNvPr id="8" name="TextBox 7">
            <a:extLst>
              <a:ext uri="{FF2B5EF4-FFF2-40B4-BE49-F238E27FC236}">
                <a16:creationId xmlns:a16="http://schemas.microsoft.com/office/drawing/2014/main" xmlns="" id="{16468A50-AABE-42A7-9F53-62FBBEB6ABF9}"/>
              </a:ext>
            </a:extLst>
          </p:cNvPr>
          <p:cNvSpPr txBox="1"/>
          <p:nvPr/>
        </p:nvSpPr>
        <p:spPr>
          <a:xfrm>
            <a:off x="2466611" y="4305164"/>
            <a:ext cx="3366018" cy="300082"/>
          </a:xfrm>
          <a:prstGeom prst="rect">
            <a:avLst/>
          </a:prstGeom>
          <a:noFill/>
        </p:spPr>
        <p:txBody>
          <a:bodyPr wrap="square" rtlCol="0">
            <a:spAutoFit/>
          </a:bodyPr>
          <a:lstStyle/>
          <a:p>
            <a:r>
              <a:rPr lang="en-US" sz="1350" dirty="0">
                <a:solidFill>
                  <a:srgbClr val="FF0000"/>
                </a:solidFill>
              </a:rPr>
              <a:t>30.9% baseline; target 33.1%</a:t>
            </a:r>
          </a:p>
        </p:txBody>
      </p:sp>
      <p:sp>
        <p:nvSpPr>
          <p:cNvPr id="9" name="TextBox 8">
            <a:extLst>
              <a:ext uri="{FF2B5EF4-FFF2-40B4-BE49-F238E27FC236}">
                <a16:creationId xmlns:a16="http://schemas.microsoft.com/office/drawing/2014/main" xmlns="" id="{E3F7E5B8-42BA-462C-BAD7-99F25814A08F}"/>
              </a:ext>
            </a:extLst>
          </p:cNvPr>
          <p:cNvSpPr txBox="1"/>
          <p:nvPr/>
        </p:nvSpPr>
        <p:spPr>
          <a:xfrm>
            <a:off x="2474375" y="4653451"/>
            <a:ext cx="3366018" cy="300082"/>
          </a:xfrm>
          <a:prstGeom prst="rect">
            <a:avLst/>
          </a:prstGeom>
          <a:noFill/>
        </p:spPr>
        <p:txBody>
          <a:bodyPr wrap="square" rtlCol="0">
            <a:spAutoFit/>
          </a:bodyPr>
          <a:lstStyle/>
          <a:p>
            <a:r>
              <a:rPr lang="en-US" sz="1350" dirty="0">
                <a:solidFill>
                  <a:srgbClr val="FF0000"/>
                </a:solidFill>
              </a:rPr>
              <a:t>71.6% baseline; target 72.8%</a:t>
            </a:r>
          </a:p>
        </p:txBody>
      </p:sp>
    </p:spTree>
    <p:extLst>
      <p:ext uri="{BB962C8B-B14F-4D97-AF65-F5344CB8AC3E}">
        <p14:creationId xmlns:p14="http://schemas.microsoft.com/office/powerpoint/2010/main" val="37302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183" y="401917"/>
            <a:ext cx="2177006" cy="523220"/>
          </a:xfrm>
          <a:prstGeom prst="rect">
            <a:avLst/>
          </a:prstGeom>
          <a:noFill/>
        </p:spPr>
        <p:txBody>
          <a:bodyPr wrap="none" rtlCol="0">
            <a:spAutoFit/>
          </a:bodyPr>
          <a:lstStyle/>
          <a:p>
            <a:r>
              <a:rPr lang="en-US" sz="2800" b="1" dirty="0" smtClean="0">
                <a:solidFill>
                  <a:srgbClr val="0070C0"/>
                </a:solidFill>
              </a:rPr>
              <a:t>Poll Question</a:t>
            </a:r>
            <a:endParaRPr lang="en-US" sz="2800" b="1" dirty="0">
              <a:solidFill>
                <a:srgbClr val="0070C0"/>
              </a:solidFill>
            </a:endParaRPr>
          </a:p>
        </p:txBody>
      </p:sp>
      <p:cxnSp>
        <p:nvCxnSpPr>
          <p:cNvPr id="4" name="Straight Connector 3"/>
          <p:cNvCxnSpPr/>
          <p:nvPr/>
        </p:nvCxnSpPr>
        <p:spPr>
          <a:xfrm>
            <a:off x="1601821" y="1011677"/>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 xmlns:a16="http://schemas.microsoft.com/office/drawing/2014/main" id="{00385A73-5E4F-47F9-8DE5-76BDA61ED127}"/>
              </a:ext>
            </a:extLst>
          </p:cNvPr>
          <p:cNvSpPr txBox="1">
            <a:spLocks/>
          </p:cNvSpPr>
          <p:nvPr/>
        </p:nvSpPr>
        <p:spPr>
          <a:xfrm>
            <a:off x="1722212" y="2093413"/>
            <a:ext cx="7094289" cy="1743701"/>
          </a:xfr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smtClean="0">
                <a:latin typeface="+mn-lt"/>
              </a:rPr>
              <a:t>Which of the Core Behaviors in the State Plan do you include in your work?</a:t>
            </a:r>
            <a:endParaRPr lang="en-US" sz="4800" dirty="0">
              <a:latin typeface="+mn-lt"/>
            </a:endParaRPr>
          </a:p>
        </p:txBody>
      </p:sp>
    </p:spTree>
    <p:extLst>
      <p:ext uri="{BB962C8B-B14F-4D97-AF65-F5344CB8AC3E}">
        <p14:creationId xmlns:p14="http://schemas.microsoft.com/office/powerpoint/2010/main" val="240129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416" y="314722"/>
            <a:ext cx="5463162" cy="1200329"/>
          </a:xfrm>
          <a:prstGeom prst="rect">
            <a:avLst/>
          </a:prstGeom>
          <a:noFill/>
        </p:spPr>
        <p:txBody>
          <a:bodyPr wrap="none" rtlCol="0">
            <a:spAutoFit/>
          </a:bodyPr>
          <a:lstStyle/>
          <a:p>
            <a:pPr algn="ctr"/>
            <a:r>
              <a:rPr lang="en-US" sz="2500" b="1" dirty="0" smtClean="0">
                <a:solidFill>
                  <a:srgbClr val="0070C0"/>
                </a:solidFill>
              </a:rPr>
              <a:t>Networking and Collaborative Learning:</a:t>
            </a:r>
          </a:p>
          <a:p>
            <a:pPr algn="ctr"/>
            <a:r>
              <a:rPr lang="en-US" sz="2500" b="1" dirty="0" smtClean="0">
                <a:solidFill>
                  <a:srgbClr val="0070C0"/>
                </a:solidFill>
              </a:rPr>
              <a:t>Sleep and Other Core Behaviors</a:t>
            </a:r>
          </a:p>
          <a:p>
            <a:pPr algn="ctr"/>
            <a:r>
              <a:rPr lang="en-US" sz="2200" b="1" dirty="0" smtClean="0">
                <a:solidFill>
                  <a:srgbClr val="0070C0"/>
                </a:solidFill>
              </a:rPr>
              <a:t>Breakout Discussions</a:t>
            </a:r>
            <a:endParaRPr lang="en-US" sz="2200" b="1" dirty="0">
              <a:solidFill>
                <a:srgbClr val="0070C0"/>
              </a:solidFill>
            </a:endParaRPr>
          </a:p>
        </p:txBody>
      </p:sp>
      <p:sp>
        <p:nvSpPr>
          <p:cNvPr id="4" name="TextBox 3"/>
          <p:cNvSpPr txBox="1"/>
          <p:nvPr/>
        </p:nvSpPr>
        <p:spPr>
          <a:xfrm>
            <a:off x="430377" y="1133505"/>
            <a:ext cx="8259233" cy="3447098"/>
          </a:xfrm>
          <a:prstGeom prst="rect">
            <a:avLst/>
          </a:prstGeom>
          <a:noFill/>
        </p:spPr>
        <p:txBody>
          <a:bodyPr wrap="square" rtlCol="0">
            <a:spAutoFit/>
          </a:bodyPr>
          <a:lstStyle/>
          <a:p>
            <a:r>
              <a:rPr lang="en-US" sz="2000" b="1" dirty="0" smtClean="0"/>
              <a:t>Guidance:</a:t>
            </a:r>
          </a:p>
          <a:p>
            <a:pPr marL="285750" indent="-285750">
              <a:buFont typeface="Arial" panose="020B0604020202020204" pitchFamily="34" charset="0"/>
              <a:buChar char="•"/>
            </a:pPr>
            <a:r>
              <a:rPr lang="en-US" dirty="0" smtClean="0"/>
              <a:t>Download the notetaking file from the chat box.</a:t>
            </a:r>
          </a:p>
          <a:p>
            <a:pPr marL="285750" indent="-285750">
              <a:buFont typeface="Arial" panose="020B0604020202020204" pitchFamily="34" charset="0"/>
              <a:buChar char="•"/>
            </a:pPr>
            <a:r>
              <a:rPr lang="en-US" dirty="0"/>
              <a:t>Once you are in breakout rooms, identify a notetaker and facilitator</a:t>
            </a:r>
            <a:r>
              <a:rPr lang="en-US" dirty="0" smtClean="0"/>
              <a:t>.</a:t>
            </a:r>
            <a:endParaRPr lang="en-US" dirty="0"/>
          </a:p>
          <a:p>
            <a:pPr marL="285750" indent="-285750">
              <a:buFont typeface="Arial" panose="020B0604020202020204" pitchFamily="34" charset="0"/>
              <a:buChar char="•"/>
            </a:pPr>
            <a:r>
              <a:rPr lang="en-US" dirty="0" smtClean="0"/>
              <a:t>Spend 15 minutes discussing:</a:t>
            </a:r>
          </a:p>
          <a:p>
            <a:pPr marL="742950" lvl="1" indent="-285750">
              <a:buFont typeface="Arial" panose="020B0604020202020204" pitchFamily="34" charset="0"/>
              <a:buChar char="•"/>
            </a:pPr>
            <a:r>
              <a:rPr lang="en-US" i="1" dirty="0" smtClean="0"/>
              <a:t>What stood out for you about today’s presentation?</a:t>
            </a:r>
          </a:p>
          <a:p>
            <a:pPr marL="742950" lvl="1" indent="-285750">
              <a:buFont typeface="Arial" panose="020B0604020202020204" pitchFamily="34" charset="0"/>
              <a:buChar char="•"/>
            </a:pPr>
            <a:r>
              <a:rPr lang="en-US" i="1" dirty="0" smtClean="0"/>
              <a:t>How do or can you address sleep as a core health behavior in your work?</a:t>
            </a:r>
          </a:p>
          <a:p>
            <a:pPr marL="742950" lvl="1" indent="-285750">
              <a:buFont typeface="Arial" panose="020B0604020202020204" pitchFamily="34" charset="0"/>
              <a:buChar char="•"/>
            </a:pPr>
            <a:r>
              <a:rPr lang="en-US" i="1" dirty="0" smtClean="0"/>
              <a:t>What needs do you have in order to address sleep or any of the other core behaviors in the Plan?</a:t>
            </a:r>
          </a:p>
          <a:p>
            <a:pPr marL="742950" lvl="1" indent="-285750">
              <a:buFont typeface="Arial" panose="020B0604020202020204" pitchFamily="34" charset="0"/>
              <a:buChar char="•"/>
            </a:pPr>
            <a:r>
              <a:rPr lang="en-US" i="1" dirty="0" smtClean="0"/>
              <a:t>What related resources can you share to help other Eat Smart, Move More NC partners?</a:t>
            </a:r>
            <a:endParaRPr lang="en-US" i="1" dirty="0"/>
          </a:p>
          <a:p>
            <a:pPr marL="285750" indent="-285750">
              <a:buFont typeface="Arial" panose="020B0604020202020204" pitchFamily="34" charset="0"/>
              <a:buChar char="•"/>
            </a:pPr>
            <a:r>
              <a:rPr lang="en-US" dirty="0" smtClean="0"/>
              <a:t>A pop-up message will appear on your screen – click on it to enter your breakout room.</a:t>
            </a:r>
          </a:p>
        </p:txBody>
      </p:sp>
      <p:cxnSp>
        <p:nvCxnSpPr>
          <p:cNvPr id="5" name="Straight Connector 4"/>
          <p:cNvCxnSpPr/>
          <p:nvPr/>
        </p:nvCxnSpPr>
        <p:spPr>
          <a:xfrm>
            <a:off x="962553" y="1115965"/>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5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183" y="401917"/>
            <a:ext cx="5379871" cy="523220"/>
          </a:xfrm>
          <a:prstGeom prst="rect">
            <a:avLst/>
          </a:prstGeom>
          <a:noFill/>
        </p:spPr>
        <p:txBody>
          <a:bodyPr wrap="none" rtlCol="0">
            <a:spAutoFit/>
          </a:bodyPr>
          <a:lstStyle/>
          <a:p>
            <a:r>
              <a:rPr lang="en-US" sz="2800" b="1" dirty="0" smtClean="0">
                <a:solidFill>
                  <a:srgbClr val="0070C0"/>
                </a:solidFill>
              </a:rPr>
              <a:t>Eat Smart, Move More NC Updates</a:t>
            </a:r>
            <a:endParaRPr lang="en-US" sz="2800" b="1" dirty="0">
              <a:solidFill>
                <a:srgbClr val="0070C0"/>
              </a:solidFill>
            </a:endParaRPr>
          </a:p>
        </p:txBody>
      </p:sp>
      <p:cxnSp>
        <p:nvCxnSpPr>
          <p:cNvPr id="4" name="Straight Connector 3"/>
          <p:cNvCxnSpPr/>
          <p:nvPr/>
        </p:nvCxnSpPr>
        <p:spPr>
          <a:xfrm>
            <a:off x="1601821" y="1011677"/>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53183" y="1098218"/>
            <a:ext cx="7214681" cy="409342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0000"/>
                </a:solidFill>
              </a:rPr>
              <a:t>2021 Executive Committee members</a:t>
            </a:r>
          </a:p>
          <a:p>
            <a:pPr marL="285750" indent="-285750">
              <a:buFont typeface="Arial" panose="020B0604020202020204" pitchFamily="34" charset="0"/>
              <a:buChar char="•"/>
            </a:pPr>
            <a:endParaRPr lang="en-US" sz="2400" dirty="0" smtClean="0">
              <a:solidFill>
                <a:srgbClr val="000000"/>
              </a:solidFill>
            </a:endParaRPr>
          </a:p>
          <a:p>
            <a:pPr marL="285750" indent="-285750">
              <a:buFont typeface="Arial" panose="020B0604020202020204" pitchFamily="34" charset="0"/>
              <a:buChar char="•"/>
            </a:pPr>
            <a:r>
              <a:rPr lang="en-US" sz="2400" dirty="0" smtClean="0">
                <a:solidFill>
                  <a:srgbClr val="000000"/>
                </a:solidFill>
              </a:rPr>
              <a:t>Subcommittees</a:t>
            </a:r>
          </a:p>
          <a:p>
            <a:pPr marL="742950" lvl="1" indent="-285750">
              <a:buFont typeface="Arial" panose="020B0604020202020204" pitchFamily="34" charset="0"/>
              <a:buChar char="•"/>
            </a:pPr>
            <a:r>
              <a:rPr lang="en-US" sz="2000" dirty="0" smtClean="0">
                <a:solidFill>
                  <a:srgbClr val="000000"/>
                </a:solidFill>
              </a:rPr>
              <a:t>Communications</a:t>
            </a:r>
          </a:p>
          <a:p>
            <a:pPr marL="742950" lvl="1" indent="-285750">
              <a:buFont typeface="Arial" panose="020B0604020202020204" pitchFamily="34" charset="0"/>
              <a:buChar char="•"/>
            </a:pPr>
            <a:r>
              <a:rPr lang="en-US" sz="2000" dirty="0" smtClean="0">
                <a:solidFill>
                  <a:srgbClr val="000000"/>
                </a:solidFill>
              </a:rPr>
              <a:t>Partner Meetings</a:t>
            </a:r>
          </a:p>
          <a:p>
            <a:pPr marL="742950" lvl="1" indent="-285750">
              <a:buFont typeface="Arial" panose="020B0604020202020204" pitchFamily="34" charset="0"/>
              <a:buChar char="•"/>
            </a:pPr>
            <a:r>
              <a:rPr lang="en-US" sz="2000" dirty="0" smtClean="0">
                <a:solidFill>
                  <a:srgbClr val="000000"/>
                </a:solidFill>
              </a:rPr>
              <a:t>Partner Engagement</a:t>
            </a:r>
          </a:p>
          <a:p>
            <a:pPr marL="742950" lvl="1" indent="-285750">
              <a:buFont typeface="Arial" panose="020B0604020202020204" pitchFamily="34" charset="0"/>
              <a:buChar char="•"/>
            </a:pPr>
            <a:r>
              <a:rPr lang="en-US" sz="2000" dirty="0" smtClean="0">
                <a:solidFill>
                  <a:srgbClr val="000000"/>
                </a:solidFill>
              </a:rPr>
              <a:t>Executive Committee Leadership</a:t>
            </a:r>
          </a:p>
          <a:p>
            <a:pPr marL="742950" lvl="1" indent="-285750">
              <a:buFont typeface="Arial" panose="020B0604020202020204" pitchFamily="34" charset="0"/>
              <a:buChar char="•"/>
            </a:pPr>
            <a:endParaRPr lang="en-US" sz="2400" dirty="0" smtClean="0">
              <a:solidFill>
                <a:srgbClr val="000000"/>
              </a:solidFill>
            </a:endParaRPr>
          </a:p>
          <a:p>
            <a:pPr marL="285750" indent="-285750">
              <a:buFont typeface="Arial" panose="020B0604020202020204" pitchFamily="34" charset="0"/>
              <a:buChar char="•"/>
            </a:pPr>
            <a:r>
              <a:rPr lang="en-US" sz="2400" dirty="0" smtClean="0">
                <a:solidFill>
                  <a:srgbClr val="000000"/>
                </a:solidFill>
              </a:rPr>
              <a:t>2021 Eat Smart, Move More NC Partner meetings – virtual!</a:t>
            </a:r>
            <a:endParaRPr lang="en-US" sz="2400" dirty="0" smtClean="0"/>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810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1000"/>
                                        <p:tgtEl>
                                          <p:spTgt spid="6">
                                            <p:txEl>
                                              <p:pRg st="8" end="8"/>
                                            </p:txEl>
                                          </p:spTgt>
                                        </p:tgtEl>
                                      </p:cBhvr>
                                    </p:animEffect>
                                    <p:anim calcmode="lin" valueType="num">
                                      <p:cBhvr>
                                        <p:cTn id="4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566026DF-DADD-DF4F-BA6D-84483DF03DB9}"/>
              </a:ext>
            </a:extLst>
          </p:cNvPr>
          <p:cNvSpPr txBox="1"/>
          <p:nvPr/>
        </p:nvSpPr>
        <p:spPr>
          <a:xfrm>
            <a:off x="767442" y="571280"/>
            <a:ext cx="7609115" cy="553998"/>
          </a:xfrm>
          <a:prstGeom prst="rect">
            <a:avLst/>
          </a:prstGeom>
          <a:noFill/>
        </p:spPr>
        <p:txBody>
          <a:bodyPr wrap="square" lIns="0" tIns="0" rIns="0" bIns="0" rtlCol="0">
            <a:spAutoFit/>
          </a:bodyPr>
          <a:lstStyle/>
          <a:p>
            <a:pPr algn="ctr"/>
            <a:r>
              <a:rPr lang="en-US" sz="3600" spc="-100" dirty="0" smtClean="0">
                <a:solidFill>
                  <a:srgbClr val="0070C0"/>
                </a:solidFill>
                <a:latin typeface="Arial" panose="020B0604020202020204" pitchFamily="34" charset="0"/>
                <a:cs typeface="Arial" panose="020B0604020202020204" pitchFamily="34" charset="0"/>
              </a:rPr>
              <a:t>THANK YOU !</a:t>
            </a:r>
            <a:endParaRPr lang="en-US" sz="3600" spc="-100" dirty="0">
              <a:solidFill>
                <a:srgbClr val="0070C0"/>
              </a:solidFill>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 xmlns:a16="http://schemas.microsoft.com/office/drawing/2014/main" id="{570AFE38-56A7-A846-9FBE-A849214DDEB4}"/>
              </a:ext>
            </a:extLst>
          </p:cNvPr>
          <p:cNvPicPr>
            <a:picLocks noChangeAspect="1"/>
          </p:cNvPicPr>
          <p:nvPr/>
        </p:nvPicPr>
        <p:blipFill>
          <a:blip r:embed="rId3"/>
          <a:stretch>
            <a:fillRect/>
          </a:stretch>
        </p:blipFill>
        <p:spPr>
          <a:xfrm>
            <a:off x="2971798" y="1190169"/>
            <a:ext cx="3200400" cy="1591667"/>
          </a:xfrm>
          <a:prstGeom prst="rect">
            <a:avLst/>
          </a:prstGeom>
        </p:spPr>
      </p:pic>
      <p:sp>
        <p:nvSpPr>
          <p:cNvPr id="4" name="TextBox 3">
            <a:extLst>
              <a:ext uri="{FF2B5EF4-FFF2-40B4-BE49-F238E27FC236}">
                <a16:creationId xmlns="" xmlns:a16="http://schemas.microsoft.com/office/drawing/2014/main" id="{566026DF-DADD-DF4F-BA6D-84483DF03DB9}"/>
              </a:ext>
            </a:extLst>
          </p:cNvPr>
          <p:cNvSpPr txBox="1"/>
          <p:nvPr/>
        </p:nvSpPr>
        <p:spPr>
          <a:xfrm>
            <a:off x="461433" y="3040830"/>
            <a:ext cx="8221134" cy="677108"/>
          </a:xfrm>
          <a:prstGeom prst="rect">
            <a:avLst/>
          </a:prstGeom>
          <a:noFill/>
        </p:spPr>
        <p:txBody>
          <a:bodyPr wrap="square" lIns="0" tIns="0" rIns="0" bIns="0" rtlCol="0">
            <a:spAutoFit/>
          </a:bodyPr>
          <a:lstStyle/>
          <a:p>
            <a:pPr algn="ctr"/>
            <a:r>
              <a:rPr lang="en-US" sz="2200" spc="-100" dirty="0" smtClean="0">
                <a:latin typeface="Arial" panose="020B0604020202020204" pitchFamily="34" charset="0"/>
                <a:cs typeface="Arial" panose="020B0604020202020204" pitchFamily="34" charset="0"/>
              </a:rPr>
              <a:t>Before you leave today’s meeting,</a:t>
            </a:r>
          </a:p>
          <a:p>
            <a:pPr algn="ctr"/>
            <a:r>
              <a:rPr lang="en-US" sz="2200" spc="-100" dirty="0" smtClean="0">
                <a:latin typeface="Arial" panose="020B0604020202020204" pitchFamily="34" charset="0"/>
                <a:cs typeface="Arial" panose="020B0604020202020204" pitchFamily="34" charset="0"/>
              </a:rPr>
              <a:t>click on the link in the chat box and complete the feedback survey.</a:t>
            </a:r>
          </a:p>
        </p:txBody>
      </p:sp>
    </p:spTree>
    <p:extLst>
      <p:ext uri="{BB962C8B-B14F-4D97-AF65-F5344CB8AC3E}">
        <p14:creationId xmlns:p14="http://schemas.microsoft.com/office/powerpoint/2010/main" val="387782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8949" y="314722"/>
            <a:ext cx="6002091" cy="2123658"/>
          </a:xfrm>
          <a:prstGeom prst="rect">
            <a:avLst/>
          </a:prstGeom>
          <a:noFill/>
        </p:spPr>
        <p:txBody>
          <a:bodyPr wrap="none" rtlCol="0">
            <a:spAutoFit/>
          </a:bodyPr>
          <a:lstStyle/>
          <a:p>
            <a:pPr algn="ctr"/>
            <a:r>
              <a:rPr lang="en-US" sz="2500" b="1" dirty="0">
                <a:solidFill>
                  <a:srgbClr val="0070C0"/>
                </a:solidFill>
              </a:rPr>
              <a:t>Sleep as a Core Behavior for Optimal </a:t>
            </a:r>
            <a:r>
              <a:rPr lang="en-US" sz="2500" b="1" dirty="0" smtClean="0">
                <a:solidFill>
                  <a:srgbClr val="0070C0"/>
                </a:solidFill>
              </a:rPr>
              <a:t>Health</a:t>
            </a:r>
          </a:p>
          <a:p>
            <a:pPr algn="ctr"/>
            <a:endParaRPr lang="en-US" sz="2000" b="1" i="1" dirty="0" smtClean="0">
              <a:solidFill>
                <a:srgbClr val="0070C0"/>
              </a:solidFill>
            </a:endParaRPr>
          </a:p>
          <a:p>
            <a:pPr algn="ctr"/>
            <a:r>
              <a:rPr lang="en-US" sz="2000" b="1" i="1" dirty="0" smtClean="0">
                <a:solidFill>
                  <a:srgbClr val="0070C0"/>
                </a:solidFill>
              </a:rPr>
              <a:t>Dr</a:t>
            </a:r>
            <a:r>
              <a:rPr lang="en-US" sz="2000" b="1" i="1" dirty="0">
                <a:solidFill>
                  <a:srgbClr val="0070C0"/>
                </a:solidFill>
              </a:rPr>
              <a:t>. David N. Collier, MD, PhD, </a:t>
            </a:r>
            <a:r>
              <a:rPr lang="en-US" sz="2000" b="1" i="1" dirty="0" smtClean="0">
                <a:solidFill>
                  <a:srgbClr val="0070C0"/>
                </a:solidFill>
              </a:rPr>
              <a:t>FAAP</a:t>
            </a:r>
          </a:p>
          <a:p>
            <a:pPr algn="ctr"/>
            <a:r>
              <a:rPr lang="en-US" sz="2000" b="1" i="1" dirty="0" smtClean="0">
                <a:solidFill>
                  <a:srgbClr val="0070C0"/>
                </a:solidFill>
              </a:rPr>
              <a:t>East </a:t>
            </a:r>
            <a:r>
              <a:rPr lang="en-US" sz="2000" b="1" i="1" dirty="0">
                <a:solidFill>
                  <a:srgbClr val="0070C0"/>
                </a:solidFill>
              </a:rPr>
              <a:t>Carolina University</a:t>
            </a:r>
          </a:p>
          <a:p>
            <a:pPr algn="ctr"/>
            <a:endParaRPr lang="en-US" sz="2500" b="1" dirty="0">
              <a:solidFill>
                <a:srgbClr val="0070C0"/>
              </a:solidFill>
            </a:endParaRPr>
          </a:p>
          <a:p>
            <a:pPr algn="ctr"/>
            <a:endParaRPr lang="en-US" sz="2200" b="1" dirty="0">
              <a:solidFill>
                <a:srgbClr val="0070C0"/>
              </a:solidFill>
            </a:endParaRPr>
          </a:p>
        </p:txBody>
      </p:sp>
      <p:cxnSp>
        <p:nvCxnSpPr>
          <p:cNvPr id="5" name="Straight Connector 4"/>
          <p:cNvCxnSpPr/>
          <p:nvPr/>
        </p:nvCxnSpPr>
        <p:spPr>
          <a:xfrm>
            <a:off x="962553" y="875923"/>
            <a:ext cx="721468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b="20152"/>
          <a:stretch/>
        </p:blipFill>
        <p:spPr>
          <a:xfrm>
            <a:off x="3455719" y="1807236"/>
            <a:ext cx="2208549" cy="2468880"/>
          </a:xfrm>
          <a:prstGeom prst="ellipse">
            <a:avLst/>
          </a:prstGeom>
        </p:spPr>
      </p:pic>
    </p:spTree>
    <p:extLst>
      <p:ext uri="{BB962C8B-B14F-4D97-AF65-F5344CB8AC3E}">
        <p14:creationId xmlns:p14="http://schemas.microsoft.com/office/powerpoint/2010/main" val="2274101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6B5C2-2671-425A-BA60-98CC3BDC7627}"/>
              </a:ext>
            </a:extLst>
          </p:cNvPr>
          <p:cNvSpPr>
            <a:spLocks noGrp="1"/>
          </p:cNvSpPr>
          <p:nvPr>
            <p:ph type="ctrTitle"/>
          </p:nvPr>
        </p:nvSpPr>
        <p:spPr>
          <a:xfrm>
            <a:off x="1887523" y="302936"/>
            <a:ext cx="6482571" cy="2654183"/>
          </a:xfrm>
        </p:spPr>
        <p:txBody>
          <a:bodyPr/>
          <a:lstStyle/>
          <a:p>
            <a:r>
              <a:rPr lang="en-US" dirty="0"/>
              <a:t>Sleep Health</a:t>
            </a:r>
            <a:br>
              <a:rPr lang="en-US" dirty="0"/>
            </a:br>
            <a:r>
              <a:rPr lang="en-US" sz="2100" cap="none" dirty="0">
                <a:solidFill>
                  <a:srgbClr val="FFC000"/>
                </a:solidFill>
              </a:rPr>
              <a:t>”Sleep, like nutrition and physical activity, is a critical determinant of health and well being.”*</a:t>
            </a:r>
            <a:endParaRPr lang="en-US" sz="2100" dirty="0">
              <a:solidFill>
                <a:srgbClr val="FFC000"/>
              </a:solidFill>
            </a:endParaRPr>
          </a:p>
        </p:txBody>
      </p:sp>
      <p:sp>
        <p:nvSpPr>
          <p:cNvPr id="3" name="Subtitle 2">
            <a:extLst>
              <a:ext uri="{FF2B5EF4-FFF2-40B4-BE49-F238E27FC236}">
                <a16:creationId xmlns:a16="http://schemas.microsoft.com/office/drawing/2014/main" xmlns="" id="{24355912-EE19-41B7-817C-9113E4C855E0}"/>
              </a:ext>
            </a:extLst>
          </p:cNvPr>
          <p:cNvSpPr>
            <a:spLocks noGrp="1"/>
          </p:cNvSpPr>
          <p:nvPr>
            <p:ph type="subTitle" idx="1"/>
          </p:nvPr>
        </p:nvSpPr>
        <p:spPr/>
        <p:txBody>
          <a:bodyPr>
            <a:normAutofit/>
          </a:bodyPr>
          <a:lstStyle/>
          <a:p>
            <a:r>
              <a:rPr lang="en-US" cap="none" dirty="0"/>
              <a:t>David Collier, M.D., Ph.D.</a:t>
            </a:r>
          </a:p>
          <a:p>
            <a:r>
              <a:rPr lang="en-US" cap="none" dirty="0"/>
              <a:t>Brody School of Medicine</a:t>
            </a:r>
          </a:p>
          <a:p>
            <a:r>
              <a:rPr lang="en-US" cap="none" dirty="0"/>
              <a:t>ESMM 12/9/2020</a:t>
            </a:r>
          </a:p>
        </p:txBody>
      </p:sp>
      <p:sp>
        <p:nvSpPr>
          <p:cNvPr id="4" name="TextBox 3">
            <a:extLst>
              <a:ext uri="{FF2B5EF4-FFF2-40B4-BE49-F238E27FC236}">
                <a16:creationId xmlns:a16="http://schemas.microsoft.com/office/drawing/2014/main" xmlns="" id="{B9B83837-3F21-4D87-929C-F3E1B940128A}"/>
              </a:ext>
            </a:extLst>
          </p:cNvPr>
          <p:cNvSpPr txBox="1"/>
          <p:nvPr/>
        </p:nvSpPr>
        <p:spPr>
          <a:xfrm>
            <a:off x="659167" y="4343400"/>
            <a:ext cx="7890029" cy="507831"/>
          </a:xfrm>
          <a:prstGeom prst="rect">
            <a:avLst/>
          </a:prstGeom>
          <a:noFill/>
        </p:spPr>
        <p:txBody>
          <a:bodyPr wrap="square" rtlCol="0">
            <a:spAutoFit/>
          </a:bodyPr>
          <a:lstStyle/>
          <a:p>
            <a:r>
              <a:rPr lang="en-US" sz="1350" dirty="0">
                <a:solidFill>
                  <a:srgbClr val="FFC000"/>
                </a:solidFill>
              </a:rPr>
              <a:t>*https://www.healthypeople.gov/2020/topics-objectives/topic/sleep-health</a:t>
            </a:r>
          </a:p>
          <a:p>
            <a:r>
              <a:rPr lang="en-US" sz="1350" dirty="0">
                <a:solidFill>
                  <a:srgbClr val="FFC000"/>
                </a:solidFill>
              </a:rPr>
              <a:t>Golem DL </a:t>
            </a:r>
            <a:r>
              <a:rPr lang="en-US" sz="1350" i="1" dirty="0">
                <a:solidFill>
                  <a:srgbClr val="FFC000"/>
                </a:solidFill>
              </a:rPr>
              <a:t>et al. </a:t>
            </a:r>
            <a:r>
              <a:rPr lang="en-US" sz="1350" dirty="0">
                <a:solidFill>
                  <a:srgbClr val="FFC000"/>
                </a:solidFill>
              </a:rPr>
              <a:t>An integrative review of sleep for nutrition professionals. </a:t>
            </a:r>
            <a:r>
              <a:rPr lang="en-US" sz="1350" i="1" dirty="0">
                <a:solidFill>
                  <a:srgbClr val="FFC000"/>
                </a:solidFill>
              </a:rPr>
              <a:t>Adv</a:t>
            </a:r>
            <a:r>
              <a:rPr lang="en-US" sz="1350" i="1" dirty="0">
                <a:solidFill>
                  <a:srgbClr val="FFC000"/>
                </a:solidFill>
              </a:rPr>
              <a:t> Nutr </a:t>
            </a:r>
            <a:r>
              <a:rPr lang="en-US" sz="1350" dirty="0">
                <a:solidFill>
                  <a:srgbClr val="FFC000"/>
                </a:solidFill>
              </a:rPr>
              <a:t>2014;5:742-759.</a:t>
            </a:r>
          </a:p>
        </p:txBody>
      </p:sp>
    </p:spTree>
    <p:extLst>
      <p:ext uri="{BB962C8B-B14F-4D97-AF65-F5344CB8AC3E}">
        <p14:creationId xmlns:p14="http://schemas.microsoft.com/office/powerpoint/2010/main" val="395848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872D704F-D201-4065-9FA1-B29ECF18C59C}"/>
              </a:ext>
            </a:extLst>
          </p:cNvPr>
          <p:cNvGraphicFramePr>
            <a:graphicFrameLocks noGrp="1"/>
          </p:cNvGraphicFramePr>
          <p:nvPr>
            <p:extLst/>
          </p:nvPr>
        </p:nvGraphicFramePr>
        <p:xfrm>
          <a:off x="3635414" y="1305449"/>
          <a:ext cx="4869180" cy="187071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xmlns="" val="605005169"/>
                    </a:ext>
                  </a:extLst>
                </a:gridCol>
                <a:gridCol w="754380">
                  <a:extLst>
                    <a:ext uri="{9D8B030D-6E8A-4147-A177-3AD203B41FA5}">
                      <a16:colId xmlns:a16="http://schemas.microsoft.com/office/drawing/2014/main" xmlns="" val="1767090876"/>
                    </a:ext>
                  </a:extLst>
                </a:gridCol>
                <a:gridCol w="822960">
                  <a:extLst>
                    <a:ext uri="{9D8B030D-6E8A-4147-A177-3AD203B41FA5}">
                      <a16:colId xmlns:a16="http://schemas.microsoft.com/office/drawing/2014/main" xmlns="" val="2598969269"/>
                    </a:ext>
                  </a:extLst>
                </a:gridCol>
                <a:gridCol w="2331720">
                  <a:extLst>
                    <a:ext uri="{9D8B030D-6E8A-4147-A177-3AD203B41FA5}">
                      <a16:colId xmlns:a16="http://schemas.microsoft.com/office/drawing/2014/main" xmlns="" val="1948568131"/>
                    </a:ext>
                  </a:extLst>
                </a:gridCol>
              </a:tblGrid>
              <a:tr h="278130">
                <a:tc>
                  <a:txBody>
                    <a:bodyPr/>
                    <a:lstStyle/>
                    <a:p>
                      <a:r>
                        <a:rPr lang="en-US" sz="1000" dirty="0"/>
                        <a:t>Type Sleep</a:t>
                      </a:r>
                    </a:p>
                  </a:txBody>
                  <a:tcPr marL="68580" marR="68580" marT="34290" marB="34290"/>
                </a:tc>
                <a:tc>
                  <a:txBody>
                    <a:bodyPr/>
                    <a:lstStyle/>
                    <a:p>
                      <a:r>
                        <a:rPr lang="en-US" sz="1000" dirty="0"/>
                        <a:t>Stage</a:t>
                      </a:r>
                    </a:p>
                  </a:txBody>
                  <a:tcPr marL="68580" marR="68580" marT="34290" marB="34290"/>
                </a:tc>
                <a:tc>
                  <a:txBody>
                    <a:bodyPr/>
                    <a:lstStyle/>
                    <a:p>
                      <a:r>
                        <a:rPr lang="en-US" sz="1000" dirty="0"/>
                        <a:t>Percent</a:t>
                      </a:r>
                    </a:p>
                  </a:txBody>
                  <a:tcPr marL="68580" marR="68580" marT="34290" marB="34290"/>
                </a:tc>
                <a:tc>
                  <a:txBody>
                    <a:bodyPr/>
                    <a:lstStyle/>
                    <a:p>
                      <a:r>
                        <a:rPr lang="en-US" sz="1000" dirty="0"/>
                        <a:t>Comments</a:t>
                      </a:r>
                    </a:p>
                  </a:txBody>
                  <a:tcPr marL="68580" marR="68580" marT="34290" marB="34290"/>
                </a:tc>
                <a:extLst>
                  <a:ext uri="{0D108BD9-81ED-4DB2-BD59-A6C34878D82A}">
                    <a16:rowId xmlns:a16="http://schemas.microsoft.com/office/drawing/2014/main" xmlns="" val="2671199839"/>
                  </a:ext>
                </a:extLst>
              </a:tr>
              <a:tr h="278130">
                <a:tc rowSpan="3">
                  <a:txBody>
                    <a:bodyPr/>
                    <a:lstStyle/>
                    <a:p>
                      <a:r>
                        <a:rPr lang="en-US" sz="1000" dirty="0"/>
                        <a:t>Non-REM</a:t>
                      </a:r>
                    </a:p>
                  </a:txBody>
                  <a:tcPr marL="68580" marR="68580" marT="34290" marB="34290" anchor="ctr">
                    <a:solidFill>
                      <a:schemeClr val="accent1">
                        <a:lumMod val="20000"/>
                        <a:lumOff val="80000"/>
                      </a:schemeClr>
                    </a:solidFill>
                  </a:tcPr>
                </a:tc>
                <a:tc>
                  <a:txBody>
                    <a:bodyPr/>
                    <a:lstStyle/>
                    <a:p>
                      <a:r>
                        <a:rPr lang="en-US" sz="1000" dirty="0"/>
                        <a:t>Stage 1</a:t>
                      </a:r>
                    </a:p>
                  </a:txBody>
                  <a:tcPr marL="68580" marR="68580" marT="34290" marB="34290">
                    <a:solidFill>
                      <a:schemeClr val="accent1">
                        <a:lumMod val="20000"/>
                        <a:lumOff val="80000"/>
                      </a:schemeClr>
                    </a:solidFill>
                  </a:tcPr>
                </a:tc>
                <a:tc>
                  <a:txBody>
                    <a:bodyPr/>
                    <a:lstStyle/>
                    <a:p>
                      <a:r>
                        <a:rPr lang="en-US" sz="1000" dirty="0"/>
                        <a:t>2-5%</a:t>
                      </a:r>
                    </a:p>
                  </a:txBody>
                  <a:tcPr marL="68580" marR="68580" marT="34290" marB="34290">
                    <a:solidFill>
                      <a:schemeClr val="accent1">
                        <a:lumMod val="20000"/>
                        <a:lumOff val="80000"/>
                      </a:schemeClr>
                    </a:solidFill>
                  </a:tcPr>
                </a:tc>
                <a:tc rowSpan="2">
                  <a:txBody>
                    <a:bodyPr/>
                    <a:lstStyle/>
                    <a:p>
                      <a:r>
                        <a:rPr lang="en-US" sz="1000" dirty="0"/>
                        <a:t>Shallow</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xmlns="" val="3868653147"/>
                  </a:ext>
                </a:extLst>
              </a:tr>
              <a:tr h="278130">
                <a:tc vMerge="1">
                  <a:txBody>
                    <a:bodyPr/>
                    <a:lstStyle/>
                    <a:p>
                      <a:endParaRPr lang="en-US" dirty="0"/>
                    </a:p>
                  </a:txBody>
                  <a:tcPr/>
                </a:tc>
                <a:tc>
                  <a:txBody>
                    <a:bodyPr/>
                    <a:lstStyle/>
                    <a:p>
                      <a:r>
                        <a:rPr lang="en-US" sz="1000" dirty="0"/>
                        <a:t>Stage 2</a:t>
                      </a:r>
                    </a:p>
                  </a:txBody>
                  <a:tcPr marL="68580" marR="68580" marT="34290" marB="34290">
                    <a:solidFill>
                      <a:schemeClr val="accent1">
                        <a:lumMod val="20000"/>
                        <a:lumOff val="80000"/>
                      </a:schemeClr>
                    </a:solidFill>
                  </a:tcPr>
                </a:tc>
                <a:tc>
                  <a:txBody>
                    <a:bodyPr/>
                    <a:lstStyle/>
                    <a:p>
                      <a:r>
                        <a:rPr lang="en-US" sz="1000" dirty="0"/>
                        <a:t>45-55%</a:t>
                      </a:r>
                    </a:p>
                  </a:txBody>
                  <a:tcPr marL="68580" marR="68580" marT="34290" marB="34290">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xmlns="" val="1374203398"/>
                  </a:ext>
                </a:extLst>
              </a:tr>
              <a:tr h="556260">
                <a:tc vMerge="1">
                  <a:txBody>
                    <a:bodyPr/>
                    <a:lstStyle/>
                    <a:p>
                      <a:endParaRPr lang="en-US" dirty="0"/>
                    </a:p>
                  </a:txBody>
                  <a:tcPr/>
                </a:tc>
                <a:tc>
                  <a:txBody>
                    <a:bodyPr/>
                    <a:lstStyle/>
                    <a:p>
                      <a:r>
                        <a:rPr lang="en-US" sz="1000" dirty="0"/>
                        <a:t>Stage 3</a:t>
                      </a:r>
                    </a:p>
                    <a:p>
                      <a:r>
                        <a:rPr lang="en-US" sz="1000" dirty="0"/>
                        <a:t>Stage 4</a:t>
                      </a:r>
                    </a:p>
                  </a:txBody>
                  <a:tcPr marL="68580" marR="68580" marT="34290" marB="34290">
                    <a:solidFill>
                      <a:schemeClr val="accent1">
                        <a:lumMod val="20000"/>
                        <a:lumOff val="80000"/>
                      </a:schemeClr>
                    </a:solidFill>
                  </a:tcPr>
                </a:tc>
                <a:tc>
                  <a:txBody>
                    <a:bodyPr/>
                    <a:lstStyle/>
                    <a:p>
                      <a:r>
                        <a:rPr lang="en-US" sz="1000" dirty="0"/>
                        <a:t>15-28%</a:t>
                      </a:r>
                    </a:p>
                  </a:txBody>
                  <a:tcPr marL="68580" marR="68580" marT="34290" marB="34290" anchor="ctr">
                    <a:solidFill>
                      <a:schemeClr val="accent1">
                        <a:lumMod val="20000"/>
                        <a:lumOff val="80000"/>
                      </a:schemeClr>
                    </a:solidFill>
                  </a:tcPr>
                </a:tc>
                <a:tc>
                  <a:txBody>
                    <a:bodyPr/>
                    <a:lstStyle/>
                    <a:p>
                      <a:r>
                        <a:rPr lang="en-US" sz="1000" dirty="0"/>
                        <a:t>Slow Wave Sleep (SWS)</a:t>
                      </a:r>
                    </a:p>
                    <a:p>
                      <a:r>
                        <a:rPr lang="en-US" sz="1000" dirty="0"/>
                        <a:t>Deep, restorative</a:t>
                      </a:r>
                    </a:p>
                  </a:txBody>
                  <a:tcPr marL="68580" marR="68580" marT="34290" marB="34290">
                    <a:solidFill>
                      <a:schemeClr val="accent1">
                        <a:lumMod val="20000"/>
                        <a:lumOff val="80000"/>
                      </a:schemeClr>
                    </a:solidFill>
                  </a:tcPr>
                </a:tc>
                <a:extLst>
                  <a:ext uri="{0D108BD9-81ED-4DB2-BD59-A6C34878D82A}">
                    <a16:rowId xmlns:a16="http://schemas.microsoft.com/office/drawing/2014/main" xmlns="" val="809671484"/>
                  </a:ext>
                </a:extLst>
              </a:tr>
              <a:tr h="377190">
                <a:tc>
                  <a:txBody>
                    <a:bodyPr/>
                    <a:lstStyle/>
                    <a:p>
                      <a:r>
                        <a:rPr lang="en-US" sz="1000" dirty="0"/>
                        <a:t>REM</a:t>
                      </a:r>
                    </a:p>
                  </a:txBody>
                  <a:tcPr marL="68580" marR="68580" marT="34290" marB="34290" anchor="ctr"/>
                </a:tc>
                <a:tc>
                  <a:txBody>
                    <a:bodyPr/>
                    <a:lstStyle/>
                    <a:p>
                      <a:r>
                        <a:rPr lang="en-US" sz="1000" dirty="0"/>
                        <a:t>REM</a:t>
                      </a:r>
                    </a:p>
                  </a:txBody>
                  <a:tcPr marL="68580" marR="68580" marT="34290" marB="34290" anchor="ctr"/>
                </a:tc>
                <a:tc>
                  <a:txBody>
                    <a:bodyPr/>
                    <a:lstStyle/>
                    <a:p>
                      <a:r>
                        <a:rPr lang="en-US" sz="1000" dirty="0"/>
                        <a:t>25%</a:t>
                      </a:r>
                    </a:p>
                  </a:txBody>
                  <a:tcPr marL="68580" marR="68580" marT="34290" marB="34290" anchor="ctr"/>
                </a:tc>
                <a:tc>
                  <a:txBody>
                    <a:bodyPr/>
                    <a:lstStyle/>
                    <a:p>
                      <a:r>
                        <a:rPr lang="en-US" sz="1000" dirty="0"/>
                        <a:t>Rapid Eye Movement</a:t>
                      </a:r>
                    </a:p>
                    <a:p>
                      <a:r>
                        <a:rPr lang="en-US" sz="1000" dirty="0"/>
                        <a:t>Dreams, memory consolidation</a:t>
                      </a:r>
                    </a:p>
                  </a:txBody>
                  <a:tcPr marL="68580" marR="68580" marT="34290" marB="34290"/>
                </a:tc>
                <a:extLst>
                  <a:ext uri="{0D108BD9-81ED-4DB2-BD59-A6C34878D82A}">
                    <a16:rowId xmlns:a16="http://schemas.microsoft.com/office/drawing/2014/main" xmlns="" val="1536934682"/>
                  </a:ext>
                </a:extLst>
              </a:tr>
            </a:tbl>
          </a:graphicData>
        </a:graphic>
      </p:graphicFrame>
      <p:graphicFrame>
        <p:nvGraphicFramePr>
          <p:cNvPr id="8" name="Table 8">
            <a:extLst>
              <a:ext uri="{FF2B5EF4-FFF2-40B4-BE49-F238E27FC236}">
                <a16:creationId xmlns:a16="http://schemas.microsoft.com/office/drawing/2014/main" xmlns="" id="{3DA3E558-E9F0-4280-B5A0-A50BCF1205C4}"/>
              </a:ext>
            </a:extLst>
          </p:cNvPr>
          <p:cNvGraphicFramePr>
            <a:graphicFrameLocks noGrp="1"/>
          </p:cNvGraphicFramePr>
          <p:nvPr>
            <p:extLst/>
          </p:nvPr>
        </p:nvGraphicFramePr>
        <p:xfrm>
          <a:off x="246350" y="3782320"/>
          <a:ext cx="8262891" cy="666750"/>
        </p:xfrm>
        <a:graphic>
          <a:graphicData uri="http://schemas.openxmlformats.org/drawingml/2006/table">
            <a:tbl>
              <a:tblPr firstRow="1" bandRow="1">
                <a:tableStyleId>{5C22544A-7EE6-4342-B048-85BDC9FD1C3A}</a:tableStyleId>
              </a:tblPr>
              <a:tblGrid>
                <a:gridCol w="2065723">
                  <a:extLst>
                    <a:ext uri="{9D8B030D-6E8A-4147-A177-3AD203B41FA5}">
                      <a16:colId xmlns:a16="http://schemas.microsoft.com/office/drawing/2014/main" xmlns="" val="2796269010"/>
                    </a:ext>
                  </a:extLst>
                </a:gridCol>
                <a:gridCol w="2065723">
                  <a:extLst>
                    <a:ext uri="{9D8B030D-6E8A-4147-A177-3AD203B41FA5}">
                      <a16:colId xmlns:a16="http://schemas.microsoft.com/office/drawing/2014/main" xmlns="" val="2429856453"/>
                    </a:ext>
                  </a:extLst>
                </a:gridCol>
                <a:gridCol w="2065723">
                  <a:extLst>
                    <a:ext uri="{9D8B030D-6E8A-4147-A177-3AD203B41FA5}">
                      <a16:colId xmlns:a16="http://schemas.microsoft.com/office/drawing/2014/main" xmlns="" val="2473043786"/>
                    </a:ext>
                  </a:extLst>
                </a:gridCol>
                <a:gridCol w="2065723">
                  <a:extLst>
                    <a:ext uri="{9D8B030D-6E8A-4147-A177-3AD203B41FA5}">
                      <a16:colId xmlns:a16="http://schemas.microsoft.com/office/drawing/2014/main" xmlns="" val="4182843041"/>
                    </a:ext>
                  </a:extLst>
                </a:gridCol>
              </a:tblGrid>
              <a:tr h="278130">
                <a:tc>
                  <a:txBody>
                    <a:bodyPr/>
                    <a:lstStyle/>
                    <a:p>
                      <a:r>
                        <a:rPr lang="en-US" sz="1000" dirty="0"/>
                        <a:t>Cycle 1</a:t>
                      </a:r>
                    </a:p>
                  </a:txBody>
                  <a:tcPr marL="68580" marR="68580" marT="34290" marB="34290"/>
                </a:tc>
                <a:tc>
                  <a:txBody>
                    <a:bodyPr/>
                    <a:lstStyle/>
                    <a:p>
                      <a:r>
                        <a:rPr lang="en-US" sz="1000" dirty="0"/>
                        <a:t>Cycle 2</a:t>
                      </a:r>
                    </a:p>
                  </a:txBody>
                  <a:tcPr marL="68580" marR="68580" marT="34290" marB="34290"/>
                </a:tc>
                <a:tc>
                  <a:txBody>
                    <a:bodyPr/>
                    <a:lstStyle/>
                    <a:p>
                      <a:r>
                        <a:rPr lang="en-US" sz="1000" dirty="0"/>
                        <a:t>Cycle 3</a:t>
                      </a:r>
                    </a:p>
                  </a:txBody>
                  <a:tcPr marL="68580" marR="68580" marT="34290" marB="34290"/>
                </a:tc>
                <a:tc>
                  <a:txBody>
                    <a:bodyPr/>
                    <a:lstStyle/>
                    <a:p>
                      <a:r>
                        <a:rPr lang="en-US" sz="1000" dirty="0"/>
                        <a:t>Cycle 4 ………. 5-7 cycles</a:t>
                      </a:r>
                    </a:p>
                  </a:txBody>
                  <a:tcPr marL="68580" marR="68580" marT="34290" marB="34290"/>
                </a:tc>
                <a:extLst>
                  <a:ext uri="{0D108BD9-81ED-4DB2-BD59-A6C34878D82A}">
                    <a16:rowId xmlns:a16="http://schemas.microsoft.com/office/drawing/2014/main" xmlns="" val="226226775"/>
                  </a:ext>
                </a:extLst>
              </a:tr>
              <a:tr h="388620">
                <a:tc>
                  <a:txBody>
                    <a:bodyPr/>
                    <a:lstStyle/>
                    <a:p>
                      <a:r>
                        <a:rPr lang="en-US" sz="1000" dirty="0"/>
                        <a:t>1,2,3,4,2,3,4,2;REM</a:t>
                      </a:r>
                    </a:p>
                  </a:txBody>
                  <a:tcPr marL="68580" marR="68580" marT="34290" marB="34290"/>
                </a:tc>
                <a:tc>
                  <a:txBody>
                    <a:bodyPr/>
                    <a:lstStyle/>
                    <a:p>
                      <a:r>
                        <a:rPr lang="en-US" sz="1000" dirty="0"/>
                        <a:t>1,2,3,4,3,2;REM</a:t>
                      </a:r>
                    </a:p>
                  </a:txBody>
                  <a:tcPr marL="68580" marR="68580" marT="34290" marB="34290"/>
                </a:tc>
                <a:tc>
                  <a:txBody>
                    <a:bodyPr/>
                    <a:lstStyle/>
                    <a:p>
                      <a:r>
                        <a:rPr lang="en-US" sz="1000" dirty="0"/>
                        <a:t>1,2,3,4,3,2;</a:t>
                      </a:r>
                      <a:r>
                        <a:rPr lang="en-US" sz="1800" dirty="0"/>
                        <a:t>REM</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1,2,3,4,3,2;</a:t>
                      </a:r>
                      <a:r>
                        <a:rPr lang="en-US" sz="2100" dirty="0"/>
                        <a:t>REM</a:t>
                      </a:r>
                    </a:p>
                  </a:txBody>
                  <a:tcPr marL="68580" marR="68580" marT="34290" marB="34290"/>
                </a:tc>
                <a:extLst>
                  <a:ext uri="{0D108BD9-81ED-4DB2-BD59-A6C34878D82A}">
                    <a16:rowId xmlns:a16="http://schemas.microsoft.com/office/drawing/2014/main" xmlns="" val="2421142666"/>
                  </a:ext>
                </a:extLst>
              </a:tr>
            </a:tbl>
          </a:graphicData>
        </a:graphic>
      </p:graphicFrame>
      <p:sp>
        <p:nvSpPr>
          <p:cNvPr id="11" name="TextBox 10">
            <a:extLst>
              <a:ext uri="{FF2B5EF4-FFF2-40B4-BE49-F238E27FC236}">
                <a16:creationId xmlns:a16="http://schemas.microsoft.com/office/drawing/2014/main" xmlns="" id="{3CAA595C-3AE6-4D4D-9F69-4E3B50F18D81}"/>
              </a:ext>
            </a:extLst>
          </p:cNvPr>
          <p:cNvSpPr txBox="1"/>
          <p:nvPr/>
        </p:nvSpPr>
        <p:spPr>
          <a:xfrm>
            <a:off x="346229" y="226381"/>
            <a:ext cx="8182992" cy="923330"/>
          </a:xfrm>
          <a:prstGeom prst="rect">
            <a:avLst/>
          </a:prstGeom>
          <a:noFill/>
        </p:spPr>
        <p:txBody>
          <a:bodyPr wrap="square" rtlCol="0">
            <a:spAutoFit/>
          </a:bodyPr>
          <a:lstStyle/>
          <a:p>
            <a:r>
              <a:rPr lang="en-US" b="1" dirty="0">
                <a:solidFill>
                  <a:prstClr val="white"/>
                </a:solidFill>
              </a:rPr>
              <a:t>Sleep is</a:t>
            </a:r>
            <a:r>
              <a:rPr lang="en-US" dirty="0">
                <a:solidFill>
                  <a:prstClr val="white"/>
                </a:solidFill>
              </a:rPr>
              <a:t>…..”a recurring, reversible neurobehavioral state of perceptual dis-engagement from and unresponsiveness to the environment… typically accompanied  (in humans) by postural recumbence, behavioral quiescence and closed eyes.”</a:t>
            </a:r>
          </a:p>
        </p:txBody>
      </p:sp>
      <p:graphicFrame>
        <p:nvGraphicFramePr>
          <p:cNvPr id="12" name="Table 12">
            <a:extLst>
              <a:ext uri="{FF2B5EF4-FFF2-40B4-BE49-F238E27FC236}">
                <a16:creationId xmlns:a16="http://schemas.microsoft.com/office/drawing/2014/main" xmlns="" id="{E9BDEFA1-2517-4276-9667-B9FE63CD0D22}"/>
              </a:ext>
            </a:extLst>
          </p:cNvPr>
          <p:cNvGraphicFramePr>
            <a:graphicFrameLocks noGrp="1"/>
          </p:cNvGraphicFramePr>
          <p:nvPr>
            <p:extLst/>
          </p:nvPr>
        </p:nvGraphicFramePr>
        <p:xfrm>
          <a:off x="245617" y="1305449"/>
          <a:ext cx="3143435" cy="2343150"/>
        </p:xfrm>
        <a:graphic>
          <a:graphicData uri="http://schemas.openxmlformats.org/drawingml/2006/table">
            <a:tbl>
              <a:tblPr firstRow="1" bandRow="1">
                <a:tableStyleId>{5C22544A-7EE6-4342-B048-85BDC9FD1C3A}</a:tableStyleId>
              </a:tblPr>
              <a:tblGrid>
                <a:gridCol w="3143435">
                  <a:extLst>
                    <a:ext uri="{9D8B030D-6E8A-4147-A177-3AD203B41FA5}">
                      <a16:colId xmlns:a16="http://schemas.microsoft.com/office/drawing/2014/main" xmlns="" val="2536409343"/>
                    </a:ext>
                  </a:extLst>
                </a:gridCol>
              </a:tblGrid>
              <a:tr h="278130">
                <a:tc>
                  <a:txBody>
                    <a:bodyPr/>
                    <a:lstStyle/>
                    <a:p>
                      <a:r>
                        <a:rPr lang="en-US" sz="1000" dirty="0"/>
                        <a:t>Physiological changes in sleep </a:t>
                      </a:r>
                    </a:p>
                  </a:txBody>
                  <a:tcPr marL="68580" marR="68580" marT="34290" marB="34290"/>
                </a:tc>
                <a:extLst>
                  <a:ext uri="{0D108BD9-81ED-4DB2-BD59-A6C34878D82A}">
                    <a16:rowId xmlns:a16="http://schemas.microsoft.com/office/drawing/2014/main" xmlns="" val="2104327422"/>
                  </a:ext>
                </a:extLst>
              </a:tr>
              <a:tr h="278130">
                <a:tc>
                  <a:txBody>
                    <a:bodyPr/>
                    <a:lstStyle/>
                    <a:p>
                      <a:r>
                        <a:rPr lang="en-US" sz="1000" dirty="0"/>
                        <a:t>Release melatonin from pineal gland</a:t>
                      </a:r>
                    </a:p>
                  </a:txBody>
                  <a:tcPr marL="68580" marR="68580" marT="34290" marB="34290"/>
                </a:tc>
                <a:extLst>
                  <a:ext uri="{0D108BD9-81ED-4DB2-BD59-A6C34878D82A}">
                    <a16:rowId xmlns:a16="http://schemas.microsoft.com/office/drawing/2014/main" xmlns="" val="1767105135"/>
                  </a:ext>
                </a:extLst>
              </a:tr>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Alterations in brain-wave activity</a:t>
                      </a:r>
                    </a:p>
                  </a:txBody>
                  <a:tcPr marL="68580" marR="68580" marT="34290" marB="34290"/>
                </a:tc>
                <a:extLst>
                  <a:ext uri="{0D108BD9-81ED-4DB2-BD59-A6C34878D82A}">
                    <a16:rowId xmlns:a16="http://schemas.microsoft.com/office/drawing/2014/main" xmlns="" val="4115542667"/>
                  </a:ext>
                </a:extLst>
              </a:tr>
              <a:tr h="1148715">
                <a:tc>
                  <a:txBody>
                    <a:bodyPr/>
                    <a:lstStyle/>
                    <a:p>
                      <a:r>
                        <a:rPr lang="en-US" sz="1000" dirty="0"/>
                        <a:t>Decreased:</a:t>
                      </a:r>
                    </a:p>
                    <a:p>
                      <a:pPr marL="285750" indent="-285750">
                        <a:buFont typeface="Arial" panose="020B0604020202020204" pitchFamily="34" charset="0"/>
                        <a:buChar char="•"/>
                      </a:pPr>
                      <a:r>
                        <a:rPr lang="en-US" sz="1000" dirty="0"/>
                        <a:t>heart rate</a:t>
                      </a:r>
                    </a:p>
                    <a:p>
                      <a:pPr marL="285750" indent="-285750">
                        <a:buFont typeface="Arial" panose="020B0604020202020204" pitchFamily="34" charset="0"/>
                        <a:buChar char="•"/>
                      </a:pPr>
                      <a:r>
                        <a:rPr lang="en-US" sz="1000" dirty="0"/>
                        <a:t>blood pressure</a:t>
                      </a:r>
                    </a:p>
                    <a:p>
                      <a:pPr marL="285750" indent="-285750">
                        <a:buFont typeface="Arial" panose="020B0604020202020204" pitchFamily="34" charset="0"/>
                        <a:buChar char="•"/>
                      </a:pPr>
                      <a:r>
                        <a:rPr lang="en-US" sz="1000" dirty="0"/>
                        <a:t>Respiration</a:t>
                      </a:r>
                    </a:p>
                    <a:p>
                      <a:pPr marL="285750" indent="-285750">
                        <a:buFont typeface="Arial" panose="020B0604020202020204" pitchFamily="34" charset="0"/>
                        <a:buChar char="•"/>
                      </a:pPr>
                      <a:r>
                        <a:rPr lang="en-US" sz="1000" dirty="0"/>
                        <a:t>O</a:t>
                      </a:r>
                      <a:r>
                        <a:rPr lang="en-US" sz="1000" baseline="-25000" dirty="0"/>
                        <a:t>2</a:t>
                      </a:r>
                      <a:r>
                        <a:rPr lang="en-US" sz="1000" dirty="0"/>
                        <a:t> saturation</a:t>
                      </a:r>
                    </a:p>
                    <a:p>
                      <a:pPr marL="285750" indent="-285750">
                        <a:buFont typeface="Arial" panose="020B0604020202020204" pitchFamily="34" charset="0"/>
                        <a:buChar char="•"/>
                      </a:pPr>
                      <a:r>
                        <a:rPr lang="en-US" sz="1000" dirty="0"/>
                        <a:t>body temp</a:t>
                      </a:r>
                    </a:p>
                    <a:p>
                      <a:pPr marL="285750" indent="-285750">
                        <a:buFont typeface="Arial" panose="020B0604020202020204" pitchFamily="34" charset="0"/>
                        <a:buChar char="•"/>
                      </a:pPr>
                      <a:r>
                        <a:rPr lang="en-US" sz="1000" dirty="0"/>
                        <a:t>energy expenditure</a:t>
                      </a:r>
                    </a:p>
                  </a:txBody>
                  <a:tcPr marL="68580" marR="68580" marT="34290" marB="34290"/>
                </a:tc>
                <a:extLst>
                  <a:ext uri="{0D108BD9-81ED-4DB2-BD59-A6C34878D82A}">
                    <a16:rowId xmlns:a16="http://schemas.microsoft.com/office/drawing/2014/main" xmlns="" val="2191023599"/>
                  </a:ext>
                </a:extLst>
              </a:tr>
            </a:tbl>
          </a:graphicData>
        </a:graphic>
      </p:graphicFrame>
      <p:sp>
        <p:nvSpPr>
          <p:cNvPr id="13" name="TextBox 12">
            <a:extLst>
              <a:ext uri="{FF2B5EF4-FFF2-40B4-BE49-F238E27FC236}">
                <a16:creationId xmlns:a16="http://schemas.microsoft.com/office/drawing/2014/main" xmlns="" id="{3FB9F5BB-C43F-40FF-9E26-2AC0CEE94248}"/>
              </a:ext>
            </a:extLst>
          </p:cNvPr>
          <p:cNvSpPr txBox="1"/>
          <p:nvPr/>
        </p:nvSpPr>
        <p:spPr>
          <a:xfrm>
            <a:off x="292963" y="4660780"/>
            <a:ext cx="7147791" cy="300082"/>
          </a:xfrm>
          <a:prstGeom prst="rect">
            <a:avLst/>
          </a:prstGeom>
          <a:noFill/>
        </p:spPr>
        <p:txBody>
          <a:bodyPr wrap="none" rtlCol="0">
            <a:spAutoFit/>
          </a:bodyPr>
          <a:lstStyle/>
          <a:p>
            <a:r>
              <a:rPr lang="en-US" sz="1350" dirty="0">
                <a:solidFill>
                  <a:prstClr val="white"/>
                </a:solidFill>
              </a:rPr>
              <a:t>Golem DL </a:t>
            </a:r>
            <a:r>
              <a:rPr lang="en-US" sz="1350" i="1" dirty="0">
                <a:solidFill>
                  <a:prstClr val="white"/>
                </a:solidFill>
              </a:rPr>
              <a:t>et al. </a:t>
            </a:r>
            <a:r>
              <a:rPr lang="en-US" sz="1350" dirty="0">
                <a:solidFill>
                  <a:prstClr val="white"/>
                </a:solidFill>
              </a:rPr>
              <a:t>An integrative review of sleep for nutrition professionals. </a:t>
            </a:r>
            <a:r>
              <a:rPr lang="en-US" sz="1350" i="1" dirty="0">
                <a:solidFill>
                  <a:prstClr val="white"/>
                </a:solidFill>
              </a:rPr>
              <a:t>Adv</a:t>
            </a:r>
            <a:r>
              <a:rPr lang="en-US" sz="1350" i="1" dirty="0">
                <a:solidFill>
                  <a:prstClr val="white"/>
                </a:solidFill>
              </a:rPr>
              <a:t> Nutr </a:t>
            </a:r>
            <a:r>
              <a:rPr lang="en-US" sz="1350" dirty="0">
                <a:solidFill>
                  <a:prstClr val="white"/>
                </a:solidFill>
              </a:rPr>
              <a:t>2014;5:742-759.</a:t>
            </a:r>
          </a:p>
        </p:txBody>
      </p:sp>
    </p:spTree>
    <p:extLst>
      <p:ext uri="{BB962C8B-B14F-4D97-AF65-F5344CB8AC3E}">
        <p14:creationId xmlns:p14="http://schemas.microsoft.com/office/powerpoint/2010/main" val="788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3A8C5-392A-4265-86B5-13ECF733B2DB}"/>
              </a:ext>
            </a:extLst>
          </p:cNvPr>
          <p:cNvSpPr>
            <a:spLocks noGrp="1"/>
          </p:cNvSpPr>
          <p:nvPr>
            <p:ph type="title"/>
          </p:nvPr>
        </p:nvSpPr>
        <p:spPr>
          <a:xfrm>
            <a:off x="514351" y="742949"/>
            <a:ext cx="4711700" cy="806451"/>
          </a:xfrm>
        </p:spPr>
        <p:txBody>
          <a:bodyPr>
            <a:noAutofit/>
          </a:bodyPr>
          <a:lstStyle/>
          <a:p>
            <a:pPr>
              <a:lnSpc>
                <a:spcPct val="90000"/>
              </a:lnSpc>
            </a:pPr>
            <a:r>
              <a:rPr lang="en-US" b="1" cap="none" dirty="0"/>
              <a:t>Chronic Sleep Insufficiency and Sleep Disorders Are Associated With Increased Risk Of:</a:t>
            </a:r>
          </a:p>
        </p:txBody>
      </p:sp>
      <p:sp>
        <p:nvSpPr>
          <p:cNvPr id="3" name="Content Placeholder 2">
            <a:extLst>
              <a:ext uri="{FF2B5EF4-FFF2-40B4-BE49-F238E27FC236}">
                <a16:creationId xmlns:a16="http://schemas.microsoft.com/office/drawing/2014/main" xmlns="" id="{1E507A8B-8A3A-4FD4-B8D1-5981F179F15B}"/>
              </a:ext>
            </a:extLst>
          </p:cNvPr>
          <p:cNvSpPr>
            <a:spLocks noGrp="1"/>
          </p:cNvSpPr>
          <p:nvPr>
            <p:ph idx="1"/>
          </p:nvPr>
        </p:nvSpPr>
        <p:spPr>
          <a:xfrm>
            <a:off x="514351" y="1606551"/>
            <a:ext cx="4711700" cy="2736848"/>
          </a:xfrm>
        </p:spPr>
        <p:txBody>
          <a:bodyPr>
            <a:normAutofit/>
          </a:bodyPr>
          <a:lstStyle/>
          <a:p>
            <a:pPr marL="257175" indent="-257175">
              <a:buFont typeface="+mj-lt"/>
              <a:buAutoNum type="arabicPeriod"/>
            </a:pPr>
            <a:r>
              <a:rPr lang="en-US" sz="1500" dirty="0"/>
              <a:t>Heart disease</a:t>
            </a:r>
          </a:p>
          <a:p>
            <a:pPr marL="257175" indent="-257175">
              <a:buFont typeface="+mj-lt"/>
              <a:buAutoNum type="arabicPeriod"/>
            </a:pPr>
            <a:r>
              <a:rPr lang="en-US" sz="1500" dirty="0"/>
              <a:t>Hypertension</a:t>
            </a:r>
          </a:p>
          <a:p>
            <a:pPr marL="257175" indent="-257175">
              <a:buFont typeface="+mj-lt"/>
              <a:buAutoNum type="arabicPeriod"/>
            </a:pPr>
            <a:r>
              <a:rPr lang="en-US" sz="1500" dirty="0"/>
              <a:t>Pulmonary hypertension</a:t>
            </a:r>
          </a:p>
          <a:p>
            <a:pPr marL="257175" indent="-257175">
              <a:buFont typeface="+mj-lt"/>
              <a:buAutoNum type="arabicPeriod"/>
            </a:pPr>
            <a:r>
              <a:rPr lang="en-US" sz="1500" dirty="0"/>
              <a:t>Obesity</a:t>
            </a:r>
          </a:p>
          <a:p>
            <a:pPr marL="257175" indent="-257175">
              <a:buFont typeface="+mj-lt"/>
              <a:buAutoNum type="arabicPeriod"/>
            </a:pPr>
            <a:r>
              <a:rPr lang="en-US" sz="1500" dirty="0"/>
              <a:t>Type 2 diabetes mellitus</a:t>
            </a:r>
          </a:p>
          <a:p>
            <a:pPr marL="257175" indent="-257175">
              <a:buFont typeface="+mj-lt"/>
              <a:buAutoNum type="arabicPeriod"/>
            </a:pPr>
            <a:r>
              <a:rPr lang="en-US" sz="1500" dirty="0"/>
              <a:t>All-cause mortality</a:t>
            </a:r>
          </a:p>
        </p:txBody>
      </p:sp>
      <p:pic>
        <p:nvPicPr>
          <p:cNvPr id="4" name="Picture 3">
            <a:extLst>
              <a:ext uri="{FF2B5EF4-FFF2-40B4-BE49-F238E27FC236}">
                <a16:creationId xmlns:a16="http://schemas.microsoft.com/office/drawing/2014/main" xmlns="" id="{9894E6C3-94C3-44CD-86E6-B427C7C4E499}"/>
              </a:ext>
            </a:extLst>
          </p:cNvPr>
          <p:cNvPicPr>
            <a:picLocks noChangeAspect="1"/>
          </p:cNvPicPr>
          <p:nvPr/>
        </p:nvPicPr>
        <p:blipFill rotWithShape="1">
          <a:blip r:embed="rId3"/>
          <a:srcRect t="17541" r="-3" b="5872"/>
          <a:stretch/>
        </p:blipFill>
        <p:spPr>
          <a:xfrm>
            <a:off x="5693202" y="742951"/>
            <a:ext cx="2584286" cy="1781246"/>
          </a:xfrm>
          <a:custGeom>
            <a:avLst/>
            <a:gdLst/>
            <a:ahLst/>
            <a:cxnLst/>
            <a:rect l="l" t="t" r="r" b="b"/>
            <a:pathLst>
              <a:path w="3445714" h="2374995">
                <a:moveTo>
                  <a:pt x="150922" y="0"/>
                </a:moveTo>
                <a:lnTo>
                  <a:pt x="3294792" y="0"/>
                </a:lnTo>
                <a:cubicBezTo>
                  <a:pt x="3378144" y="0"/>
                  <a:pt x="3445714" y="67570"/>
                  <a:pt x="3445714" y="150922"/>
                </a:cubicBezTo>
                <a:lnTo>
                  <a:pt x="3445714" y="2374995"/>
                </a:lnTo>
                <a:lnTo>
                  <a:pt x="0" y="2374995"/>
                </a:lnTo>
                <a:lnTo>
                  <a:pt x="0" y="150922"/>
                </a:lnTo>
                <a:cubicBezTo>
                  <a:pt x="0" y="67570"/>
                  <a:pt x="67570" y="0"/>
                  <a:pt x="150922" y="0"/>
                </a:cubicBezTo>
                <a:close/>
              </a:path>
            </a:pathLst>
          </a:custGeom>
          <a:ln w="50800" cap="sq" cmpd="dbl">
            <a:noFill/>
            <a:miter lim="800000"/>
          </a:ln>
          <a:effectLst/>
        </p:spPr>
      </p:pic>
      <p:pic>
        <p:nvPicPr>
          <p:cNvPr id="5" name="Picture 2" descr="Diabetes and Injecting Insulin">
            <a:extLst>
              <a:ext uri="{FF2B5EF4-FFF2-40B4-BE49-F238E27FC236}">
                <a16:creationId xmlns:a16="http://schemas.microsoft.com/office/drawing/2014/main" xmlns="" id="{888F1AF6-613C-4644-A6A2-7B6F5B5F4B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8" r="-3" b="-3"/>
          <a:stretch/>
        </p:blipFill>
        <p:spPr bwMode="auto">
          <a:xfrm>
            <a:off x="5693202" y="2637353"/>
            <a:ext cx="2584286" cy="1706046"/>
          </a:xfrm>
          <a:custGeom>
            <a:avLst/>
            <a:gdLst/>
            <a:ahLst/>
            <a:cxnLst/>
            <a:rect l="l" t="t" r="r" b="b"/>
            <a:pathLst>
              <a:path w="3445714" h="2274728">
                <a:moveTo>
                  <a:pt x="0" y="0"/>
                </a:moveTo>
                <a:lnTo>
                  <a:pt x="3445714" y="0"/>
                </a:lnTo>
                <a:lnTo>
                  <a:pt x="3445714" y="2123806"/>
                </a:lnTo>
                <a:cubicBezTo>
                  <a:pt x="3445714" y="2207158"/>
                  <a:pt x="3378144" y="2274728"/>
                  <a:pt x="3294792" y="2274728"/>
                </a:cubicBezTo>
                <a:lnTo>
                  <a:pt x="150922" y="2274728"/>
                </a:lnTo>
                <a:cubicBezTo>
                  <a:pt x="67570" y="2274728"/>
                  <a:pt x="0" y="2207158"/>
                  <a:pt x="0" y="2123806"/>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14" name="Freeform 28">
            <a:extLst>
              <a:ext uri="{FF2B5EF4-FFF2-40B4-BE49-F238E27FC236}">
                <a16:creationId xmlns:a16="http://schemas.microsoft.com/office/drawing/2014/main" xmlns="" id="{938522C2-0A7C-48B9-B428-63B93AA7C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1039" y="742950"/>
            <a:ext cx="2627800" cy="3600449"/>
          </a:xfrm>
          <a:custGeom>
            <a:avLst/>
            <a:gdLst>
              <a:gd name="connsiteX0" fmla="*/ 0 w 3503733"/>
              <a:gd name="connsiteY0" fmla="*/ 2525872 h 4800599"/>
              <a:gd name="connsiteX1" fmla="*/ 3503733 w 3503733"/>
              <a:gd name="connsiteY1" fmla="*/ 2525872 h 4800599"/>
              <a:gd name="connsiteX2" fmla="*/ 3503733 w 3503733"/>
              <a:gd name="connsiteY2" fmla="*/ 4614235 h 4800599"/>
              <a:gd name="connsiteX3" fmla="*/ 3317369 w 3503733"/>
              <a:gd name="connsiteY3" fmla="*/ 4800599 h 4800599"/>
              <a:gd name="connsiteX4" fmla="*/ 186364 w 3503733"/>
              <a:gd name="connsiteY4" fmla="*/ 4800599 h 4800599"/>
              <a:gd name="connsiteX5" fmla="*/ 0 w 3503733"/>
              <a:gd name="connsiteY5" fmla="*/ 4614235 h 4800599"/>
              <a:gd name="connsiteX6" fmla="*/ 186364 w 3503733"/>
              <a:gd name="connsiteY6" fmla="*/ 0 h 4800599"/>
              <a:gd name="connsiteX7" fmla="*/ 3317369 w 3503733"/>
              <a:gd name="connsiteY7" fmla="*/ 0 h 4800599"/>
              <a:gd name="connsiteX8" fmla="*/ 3503733 w 3503733"/>
              <a:gd name="connsiteY8" fmla="*/ 186364 h 4800599"/>
              <a:gd name="connsiteX9" fmla="*/ 3503733 w 3503733"/>
              <a:gd name="connsiteY9" fmla="*/ 2374996 h 4800599"/>
              <a:gd name="connsiteX10" fmla="*/ 0 w 3503733"/>
              <a:gd name="connsiteY10" fmla="*/ 2374996 h 4800599"/>
              <a:gd name="connsiteX11" fmla="*/ 0 w 3503733"/>
              <a:gd name="connsiteY11" fmla="*/ 186364 h 4800599"/>
              <a:gd name="connsiteX12" fmla="*/ 186364 w 3503733"/>
              <a:gd name="connsiteY12" fmla="*/ 0 h 48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3733" h="4800599">
                <a:moveTo>
                  <a:pt x="0" y="2525872"/>
                </a:moveTo>
                <a:lnTo>
                  <a:pt x="3503733" y="2525872"/>
                </a:lnTo>
                <a:lnTo>
                  <a:pt x="3503733" y="4614235"/>
                </a:lnTo>
                <a:cubicBezTo>
                  <a:pt x="3503733" y="4717161"/>
                  <a:pt x="3420295" y="4800599"/>
                  <a:pt x="3317369" y="4800599"/>
                </a:cubicBezTo>
                <a:lnTo>
                  <a:pt x="186364" y="4800599"/>
                </a:lnTo>
                <a:cubicBezTo>
                  <a:pt x="83438" y="4800599"/>
                  <a:pt x="0" y="4717161"/>
                  <a:pt x="0" y="4614235"/>
                </a:cubicBezTo>
                <a:close/>
                <a:moveTo>
                  <a:pt x="186364" y="0"/>
                </a:moveTo>
                <a:lnTo>
                  <a:pt x="3317369" y="0"/>
                </a:lnTo>
                <a:cubicBezTo>
                  <a:pt x="3420295" y="0"/>
                  <a:pt x="3503733" y="83438"/>
                  <a:pt x="3503733" y="186364"/>
                </a:cubicBezTo>
                <a:lnTo>
                  <a:pt x="3503733" y="2374996"/>
                </a:lnTo>
                <a:lnTo>
                  <a:pt x="0" y="2374996"/>
                </a:lnTo>
                <a:lnTo>
                  <a:pt x="0" y="186364"/>
                </a:lnTo>
                <a:cubicBezTo>
                  <a:pt x="0" y="83438"/>
                  <a:pt x="83438" y="0"/>
                  <a:pt x="18636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endParaRPr>
          </a:p>
        </p:txBody>
      </p:sp>
      <p:sp>
        <p:nvSpPr>
          <p:cNvPr id="9" name="TextBox 8">
            <a:extLst>
              <a:ext uri="{FF2B5EF4-FFF2-40B4-BE49-F238E27FC236}">
                <a16:creationId xmlns:a16="http://schemas.microsoft.com/office/drawing/2014/main" xmlns="" id="{1EB2CFD8-7D54-4929-8F3B-DDDF5E4C6C87}"/>
              </a:ext>
            </a:extLst>
          </p:cNvPr>
          <p:cNvSpPr txBox="1"/>
          <p:nvPr/>
        </p:nvSpPr>
        <p:spPr>
          <a:xfrm>
            <a:off x="149739" y="4782353"/>
            <a:ext cx="5470921" cy="300082"/>
          </a:xfrm>
          <a:prstGeom prst="rect">
            <a:avLst/>
          </a:prstGeom>
          <a:noFill/>
        </p:spPr>
        <p:txBody>
          <a:bodyPr wrap="none" rtlCol="0">
            <a:spAutoFit/>
          </a:bodyPr>
          <a:lstStyle/>
          <a:p>
            <a:pPr>
              <a:spcAft>
                <a:spcPts val="450"/>
              </a:spcAft>
            </a:pPr>
            <a:r>
              <a:rPr lang="en-US" sz="1350" dirty="0">
                <a:solidFill>
                  <a:prstClr val="white"/>
                </a:solidFill>
              </a:rPr>
              <a:t>https://www.healthypeople.gov/2020/topics-objectives/topic/sleep-health</a:t>
            </a:r>
          </a:p>
        </p:txBody>
      </p:sp>
    </p:spTree>
    <p:extLst>
      <p:ext uri="{BB962C8B-B14F-4D97-AF65-F5344CB8AC3E}">
        <p14:creationId xmlns:p14="http://schemas.microsoft.com/office/powerpoint/2010/main" val="389912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9CFCD-42C2-4450-A02A-226E62E9E2D3}"/>
              </a:ext>
            </a:extLst>
          </p:cNvPr>
          <p:cNvSpPr>
            <a:spLocks noGrp="1"/>
          </p:cNvSpPr>
          <p:nvPr>
            <p:ph type="title"/>
          </p:nvPr>
        </p:nvSpPr>
        <p:spPr>
          <a:xfrm>
            <a:off x="514352" y="742949"/>
            <a:ext cx="3593502" cy="806451"/>
          </a:xfrm>
        </p:spPr>
        <p:txBody>
          <a:bodyPr>
            <a:noAutofit/>
          </a:bodyPr>
          <a:lstStyle/>
          <a:p>
            <a:pPr>
              <a:lnSpc>
                <a:spcPct val="90000"/>
              </a:lnSpc>
            </a:pPr>
            <a:r>
              <a:rPr lang="en-US" b="1" cap="none" dirty="0"/>
              <a:t>Adequate Sleep Is Necessary To:</a:t>
            </a:r>
          </a:p>
        </p:txBody>
      </p:sp>
      <p:sp>
        <p:nvSpPr>
          <p:cNvPr id="3" name="Content Placeholder 2">
            <a:extLst>
              <a:ext uri="{FF2B5EF4-FFF2-40B4-BE49-F238E27FC236}">
                <a16:creationId xmlns:a16="http://schemas.microsoft.com/office/drawing/2014/main" xmlns="" id="{DB77B72C-8468-4E3A-9723-3E63260624DA}"/>
              </a:ext>
            </a:extLst>
          </p:cNvPr>
          <p:cNvSpPr>
            <a:spLocks noGrp="1"/>
          </p:cNvSpPr>
          <p:nvPr>
            <p:ph idx="1"/>
          </p:nvPr>
        </p:nvSpPr>
        <p:spPr>
          <a:xfrm>
            <a:off x="514352" y="1606551"/>
            <a:ext cx="3593502" cy="2736848"/>
          </a:xfrm>
        </p:spPr>
        <p:txBody>
          <a:bodyPr>
            <a:normAutofit lnSpcReduction="10000"/>
          </a:bodyPr>
          <a:lstStyle/>
          <a:p>
            <a:pPr marL="257175" indent="-257175">
              <a:buFont typeface="+mj-lt"/>
              <a:buAutoNum type="arabicPeriod"/>
            </a:pPr>
            <a:r>
              <a:rPr lang="en-US" sz="1500" dirty="0"/>
              <a:t>Fight off infections</a:t>
            </a:r>
          </a:p>
          <a:p>
            <a:pPr marL="257175" indent="-257175">
              <a:buFont typeface="+mj-lt"/>
              <a:buAutoNum type="arabicPeriod"/>
            </a:pPr>
            <a:r>
              <a:rPr lang="en-US" sz="1500" dirty="0"/>
              <a:t>Support normal glucose metabolism and prevent type 2 diabetes mellitus</a:t>
            </a:r>
          </a:p>
          <a:p>
            <a:pPr marL="257175" indent="-257175">
              <a:buFont typeface="+mj-lt"/>
              <a:buAutoNum type="arabicPeriod"/>
            </a:pPr>
            <a:r>
              <a:rPr lang="en-US" sz="1500" dirty="0"/>
              <a:t>Perform well in school</a:t>
            </a:r>
          </a:p>
          <a:p>
            <a:pPr marL="257175" indent="-257175">
              <a:buFont typeface="+mj-lt"/>
              <a:buAutoNum type="arabicPeriod"/>
            </a:pPr>
            <a:r>
              <a:rPr lang="en-US" sz="1500" dirty="0"/>
              <a:t>Work effectively and safely</a:t>
            </a:r>
          </a:p>
          <a:p>
            <a:pPr marL="257175" indent="-257175">
              <a:buFont typeface="+mj-lt"/>
              <a:buAutoNum type="arabicPeriod"/>
            </a:pPr>
            <a:r>
              <a:rPr lang="en-US" sz="1500" dirty="0"/>
              <a:t>Promote mental well-being &amp; health</a:t>
            </a:r>
          </a:p>
          <a:p>
            <a:pPr lvl="1"/>
            <a:r>
              <a:rPr lang="en-US" sz="1350" dirty="0"/>
              <a:t>Health …. “a state of complete physical, mental and social well-being and not merely the absence of disease or infirmity” (WHO 1948)</a:t>
            </a:r>
          </a:p>
        </p:txBody>
      </p:sp>
      <p:sp>
        <p:nvSpPr>
          <p:cNvPr id="75" name="Rounded Rectangle 9">
            <a:extLst>
              <a:ext uri="{FF2B5EF4-FFF2-40B4-BE49-F238E27FC236}">
                <a16:creationId xmlns:a16="http://schemas.microsoft.com/office/drawing/2014/main" xmlns="" id="{527989B3-7AC6-4637-A633-3D5095CC3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5004" y="742950"/>
            <a:ext cx="3723835" cy="3600449"/>
          </a:xfrm>
          <a:prstGeom prst="roundRect">
            <a:avLst>
              <a:gd name="adj" fmla="val 5319"/>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2050" name="Picture 2" descr="Young happy woman woke up in the morning in the bedroom by the window with her back">
            <a:extLst>
              <a:ext uri="{FF2B5EF4-FFF2-40B4-BE49-F238E27FC236}">
                <a16:creationId xmlns:a16="http://schemas.microsoft.com/office/drawing/2014/main" xmlns="" id="{9AEF749D-563C-4C6F-A51B-B2375BC66A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563"/>
          <a:stretch/>
        </p:blipFill>
        <p:spPr bwMode="auto">
          <a:xfrm>
            <a:off x="4585679" y="2475605"/>
            <a:ext cx="3702484" cy="1800225"/>
          </a:xfrm>
          <a:custGeom>
            <a:avLst/>
            <a:gdLst/>
            <a:ahLst/>
            <a:cxnLst/>
            <a:rect l="l" t="t" r="r" b="b"/>
            <a:pathLst>
              <a:path w="4936645" h="2400300">
                <a:moveTo>
                  <a:pt x="210266" y="0"/>
                </a:moveTo>
                <a:lnTo>
                  <a:pt x="4726379" y="0"/>
                </a:lnTo>
                <a:cubicBezTo>
                  <a:pt x="4842506" y="0"/>
                  <a:pt x="4936645" y="94139"/>
                  <a:pt x="4936645" y="210266"/>
                </a:cubicBezTo>
                <a:lnTo>
                  <a:pt x="4936645" y="2400300"/>
                </a:lnTo>
                <a:lnTo>
                  <a:pt x="0" y="2400300"/>
                </a:lnTo>
                <a:lnTo>
                  <a:pt x="0" y="210266"/>
                </a:lnTo>
                <a:cubicBezTo>
                  <a:pt x="0" y="94139"/>
                  <a:pt x="94139" y="0"/>
                  <a:pt x="210266"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52" name="Picture 4" descr="Discussing sleep and work performance among health-care professionals -  Scope">
            <a:extLst>
              <a:ext uri="{FF2B5EF4-FFF2-40B4-BE49-F238E27FC236}">
                <a16:creationId xmlns:a16="http://schemas.microsoft.com/office/drawing/2014/main" xmlns="" id="{259FCF26-D8B2-4645-8415-0AAB87DC48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62" r="1" b="8959"/>
          <a:stretch/>
        </p:blipFill>
        <p:spPr bwMode="auto">
          <a:xfrm>
            <a:off x="6436921" y="731572"/>
            <a:ext cx="1851242" cy="1800224"/>
          </a:xfrm>
          <a:custGeom>
            <a:avLst/>
            <a:gdLst/>
            <a:ahLst/>
            <a:cxnLst/>
            <a:rect l="l" t="t" r="r" b="b"/>
            <a:pathLst>
              <a:path w="2468322" h="2400299">
                <a:moveTo>
                  <a:pt x="0" y="0"/>
                </a:moveTo>
                <a:lnTo>
                  <a:pt x="2468322" y="0"/>
                </a:lnTo>
                <a:lnTo>
                  <a:pt x="2468322" y="2400299"/>
                </a:lnTo>
                <a:lnTo>
                  <a:pt x="210266" y="2400299"/>
                </a:lnTo>
                <a:cubicBezTo>
                  <a:pt x="94139" y="2400299"/>
                  <a:pt x="0" y="2306160"/>
                  <a:pt x="0" y="2190033"/>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2054" name="Picture 6" descr="Inattentive behaviour in the classroom – CEM Blog">
            <a:extLst>
              <a:ext uri="{FF2B5EF4-FFF2-40B4-BE49-F238E27FC236}">
                <a16:creationId xmlns:a16="http://schemas.microsoft.com/office/drawing/2014/main" xmlns="" id="{4F60B7E8-55BF-4832-AC04-64670D0A46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52" r="2" b="2"/>
          <a:stretch/>
        </p:blipFill>
        <p:spPr bwMode="auto">
          <a:xfrm>
            <a:off x="4585679" y="731572"/>
            <a:ext cx="1851242" cy="1800224"/>
          </a:xfrm>
          <a:custGeom>
            <a:avLst/>
            <a:gdLst/>
            <a:ahLst/>
            <a:cxnLst/>
            <a:rect l="l" t="t" r="r" b="b"/>
            <a:pathLst>
              <a:path w="2468323" h="2400299">
                <a:moveTo>
                  <a:pt x="0" y="0"/>
                </a:moveTo>
                <a:lnTo>
                  <a:pt x="2468323" y="0"/>
                </a:lnTo>
                <a:lnTo>
                  <a:pt x="2468323" y="2190033"/>
                </a:lnTo>
                <a:cubicBezTo>
                  <a:pt x="2468323" y="2306160"/>
                  <a:pt x="2374184" y="2400299"/>
                  <a:pt x="2258057" y="2400299"/>
                </a:cubicBezTo>
                <a:lnTo>
                  <a:pt x="0" y="2400299"/>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xmlns="" id="{C237BCA8-4CC2-4413-BB29-0BA2350077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5004" y="2543174"/>
            <a:ext cx="3723835"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xmlns="" id="{81237E00-2ADF-467D-B997-5325EF0B78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26245" y="2543176"/>
            <a:ext cx="0" cy="1800224"/>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 name="TextBox 3">
            <a:extLst>
              <a:ext uri="{FF2B5EF4-FFF2-40B4-BE49-F238E27FC236}">
                <a16:creationId xmlns:a16="http://schemas.microsoft.com/office/drawing/2014/main" xmlns="" id="{CB11C025-73C2-4C69-8B93-339A97A359B2}"/>
              </a:ext>
            </a:extLst>
          </p:cNvPr>
          <p:cNvSpPr txBox="1"/>
          <p:nvPr/>
        </p:nvSpPr>
        <p:spPr>
          <a:xfrm>
            <a:off x="292964" y="4594195"/>
            <a:ext cx="5470921" cy="300082"/>
          </a:xfrm>
          <a:prstGeom prst="rect">
            <a:avLst/>
          </a:prstGeom>
          <a:noFill/>
        </p:spPr>
        <p:txBody>
          <a:bodyPr wrap="none" rtlCol="0">
            <a:spAutoFit/>
          </a:bodyPr>
          <a:lstStyle/>
          <a:p>
            <a:r>
              <a:rPr lang="en-US" sz="1350" dirty="0">
                <a:solidFill>
                  <a:prstClr val="white"/>
                </a:solidFill>
              </a:rPr>
              <a:t>https://www.healthypeople.gov/2020/topics-objectives/topic/sleep-health</a:t>
            </a:r>
          </a:p>
        </p:txBody>
      </p:sp>
    </p:spTree>
    <p:extLst>
      <p:ext uri="{BB962C8B-B14F-4D97-AF65-F5344CB8AC3E}">
        <p14:creationId xmlns:p14="http://schemas.microsoft.com/office/powerpoint/2010/main" val="347340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401C1-C35C-46C8-BBE6-F8F0895652A8}"/>
              </a:ext>
            </a:extLst>
          </p:cNvPr>
          <p:cNvSpPr>
            <a:spLocks noGrp="1"/>
          </p:cNvSpPr>
          <p:nvPr>
            <p:ph type="title"/>
          </p:nvPr>
        </p:nvSpPr>
        <p:spPr>
          <a:xfrm>
            <a:off x="421136" y="62335"/>
            <a:ext cx="7598569" cy="1092200"/>
          </a:xfrm>
        </p:spPr>
        <p:txBody>
          <a:bodyPr>
            <a:normAutofit/>
          </a:bodyPr>
          <a:lstStyle/>
          <a:p>
            <a:r>
              <a:rPr lang="en-US" cap="none" dirty="0"/>
              <a:t>What is the recommended amount of sleep?</a:t>
            </a:r>
          </a:p>
        </p:txBody>
      </p:sp>
      <p:sp>
        <p:nvSpPr>
          <p:cNvPr id="3" name="Content Placeholder 2">
            <a:extLst>
              <a:ext uri="{FF2B5EF4-FFF2-40B4-BE49-F238E27FC236}">
                <a16:creationId xmlns:a16="http://schemas.microsoft.com/office/drawing/2014/main" xmlns="" id="{9A286B23-45D6-437D-B3B2-56F74CF1D5F6}"/>
              </a:ext>
            </a:extLst>
          </p:cNvPr>
          <p:cNvSpPr>
            <a:spLocks noGrp="1"/>
          </p:cNvSpPr>
          <p:nvPr>
            <p:ph idx="1"/>
          </p:nvPr>
        </p:nvSpPr>
        <p:spPr>
          <a:xfrm>
            <a:off x="479395" y="1028023"/>
            <a:ext cx="7864458" cy="3821561"/>
          </a:xfrm>
        </p:spPr>
        <p:txBody>
          <a:bodyPr numCol="2">
            <a:normAutofit/>
          </a:bodyPr>
          <a:lstStyle/>
          <a:p>
            <a:r>
              <a:rPr lang="en-US" dirty="0"/>
              <a:t>American Academy of Sleep Medicine and Sleep Research society 2015 Consensus Panel</a:t>
            </a:r>
          </a:p>
          <a:p>
            <a:pPr lvl="1"/>
            <a:r>
              <a:rPr lang="en-US" dirty="0"/>
              <a:t>Panel 16 experts, 12-month process</a:t>
            </a:r>
          </a:p>
          <a:p>
            <a:pPr lvl="1"/>
            <a:r>
              <a:rPr lang="en-US" dirty="0"/>
              <a:t>Reviewed 5,314 articles</a:t>
            </a:r>
          </a:p>
          <a:p>
            <a:pPr lvl="1"/>
            <a:r>
              <a:rPr lang="en-US" dirty="0"/>
              <a:t>Oxford grading system, RAND Appropriateness</a:t>
            </a:r>
          </a:p>
          <a:p>
            <a:pPr>
              <a:buFont typeface="Arial" panose="020B0604020202020204" pitchFamily="34" charset="0"/>
              <a:buChar char="•"/>
            </a:pPr>
            <a:r>
              <a:rPr lang="en-US" dirty="0"/>
              <a:t>Conclusions:</a:t>
            </a:r>
          </a:p>
          <a:p>
            <a:pPr lvl="1">
              <a:buFont typeface="Arial" panose="020B0604020202020204" pitchFamily="34" charset="0"/>
              <a:buChar char="•"/>
            </a:pPr>
            <a:r>
              <a:rPr lang="en-US" b="1" dirty="0">
                <a:solidFill>
                  <a:srgbClr val="FFC000"/>
                </a:solidFill>
              </a:rPr>
              <a:t>≥ 7 hours sleep per night on regular basis are required for optimal health among adults 18-60 yrs.</a:t>
            </a:r>
          </a:p>
          <a:p>
            <a:pPr lvl="2">
              <a:buFont typeface="Arial" panose="020B0604020202020204" pitchFamily="34" charset="0"/>
              <a:buChar char="•"/>
            </a:pPr>
            <a:r>
              <a:rPr lang="en-US" dirty="0"/>
              <a:t>Weight gain, obesity, diabetes, hypertension, heart disease, stroke, depression, death.</a:t>
            </a:r>
          </a:p>
          <a:p>
            <a:pPr lvl="2">
              <a:buFont typeface="Arial" panose="020B0604020202020204" pitchFamily="34" charset="0"/>
              <a:buChar char="•"/>
            </a:pPr>
            <a:r>
              <a:rPr lang="en-US" dirty="0"/>
              <a:t>Impaired immune function, increased pain, impaired performance, increased errors, accidents</a:t>
            </a:r>
          </a:p>
          <a:p>
            <a:pPr lvl="1">
              <a:buFont typeface="Arial" panose="020B0604020202020204" pitchFamily="34" charset="0"/>
              <a:buChar char="•"/>
            </a:pPr>
            <a:r>
              <a:rPr lang="en-US" dirty="0"/>
              <a:t>&gt; 9 hours sleep per night on regular basis may be appropriate for young adults, those recovering from sleep debt or individuals with disease.</a:t>
            </a:r>
          </a:p>
          <a:p>
            <a:pPr lvl="2">
              <a:buFont typeface="Arial" panose="020B0604020202020204" pitchFamily="34" charset="0"/>
              <a:buChar char="•"/>
            </a:pPr>
            <a:r>
              <a:rPr lang="en-US" dirty="0"/>
              <a:t>Uncertain if &gt; 9 hr. in others is associated with risk </a:t>
            </a:r>
          </a:p>
          <a:p>
            <a:pPr>
              <a:buFont typeface="Arial" panose="020B0604020202020204" pitchFamily="34" charset="0"/>
              <a:buChar char="•"/>
            </a:pPr>
            <a:r>
              <a:rPr lang="en-US" dirty="0"/>
              <a:t>*Sleep recommendations for children/adolescents</a:t>
            </a:r>
          </a:p>
          <a:p>
            <a:pPr lvl="1"/>
            <a:r>
              <a:rPr lang="en-US" dirty="0"/>
              <a:t>Infants (4-12 mo.)			12-16 h.</a:t>
            </a:r>
          </a:p>
          <a:p>
            <a:pPr lvl="1"/>
            <a:r>
              <a:rPr lang="en-US" dirty="0"/>
              <a:t>Toddlers (1-2 y.)			11-14 h.</a:t>
            </a:r>
          </a:p>
          <a:p>
            <a:pPr lvl="1"/>
            <a:r>
              <a:rPr lang="en-US" dirty="0"/>
              <a:t>Preschoolers (3-5 y.) 		11-13 h.</a:t>
            </a:r>
          </a:p>
          <a:p>
            <a:pPr lvl="1"/>
            <a:r>
              <a:rPr lang="en-US" dirty="0"/>
              <a:t>Children (6-12 y.)			9-12 h.</a:t>
            </a:r>
          </a:p>
          <a:p>
            <a:pPr lvl="1"/>
            <a:r>
              <a:rPr lang="en-US" dirty="0"/>
              <a:t>Teenagers (13-18 y) 		8-10  h.</a:t>
            </a:r>
          </a:p>
          <a:p>
            <a:pPr lvl="1"/>
            <a:r>
              <a:rPr lang="en-US" dirty="0"/>
              <a:t>Regularly sleeping more than recommended amounts may be associated with adverse health outcomes </a:t>
            </a:r>
          </a:p>
          <a:p>
            <a:pPr lvl="1"/>
            <a:endParaRPr lang="en-US" dirty="0"/>
          </a:p>
        </p:txBody>
      </p:sp>
      <p:pic>
        <p:nvPicPr>
          <p:cNvPr id="7170" name="Picture 2" descr="For academics, what matters more: journal prestige or readership? | Science  | AAAS">
            <a:extLst>
              <a:ext uri="{FF2B5EF4-FFF2-40B4-BE49-F238E27FC236}">
                <a16:creationId xmlns:a16="http://schemas.microsoft.com/office/drawing/2014/main" xmlns="" id="{3318AB6F-8298-4A20-9CF2-7499C0EE3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773" y="3075273"/>
            <a:ext cx="3119932" cy="17471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B91C394-9257-47FA-9486-7F38EF8F73E5}"/>
              </a:ext>
            </a:extLst>
          </p:cNvPr>
          <p:cNvSpPr txBox="1"/>
          <p:nvPr/>
        </p:nvSpPr>
        <p:spPr>
          <a:xfrm>
            <a:off x="867748" y="4849585"/>
            <a:ext cx="6877075" cy="300082"/>
          </a:xfrm>
          <a:prstGeom prst="rect">
            <a:avLst/>
          </a:prstGeom>
          <a:noFill/>
        </p:spPr>
        <p:txBody>
          <a:bodyPr wrap="none" rtlCol="0">
            <a:spAutoFit/>
          </a:bodyPr>
          <a:lstStyle/>
          <a:p>
            <a:r>
              <a:rPr lang="en-US" sz="1350" dirty="0">
                <a:solidFill>
                  <a:prstClr val="white"/>
                </a:solidFill>
              </a:rPr>
              <a:t>Consensus Conference Panel. Sleep 2015:38(6):843-844 and *J Clin Sleep Med 2106;6:785-786.</a:t>
            </a:r>
          </a:p>
        </p:txBody>
      </p:sp>
    </p:spTree>
    <p:extLst>
      <p:ext uri="{BB962C8B-B14F-4D97-AF65-F5344CB8AC3E}">
        <p14:creationId xmlns:p14="http://schemas.microsoft.com/office/powerpoint/2010/main" val="17133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CFF5BED3-4EE4-425F-A016-C272586B88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3" name="Rectangle 32">
            <a:extLst>
              <a:ext uri="{FF2B5EF4-FFF2-40B4-BE49-F238E27FC236}">
                <a16:creationId xmlns:a16="http://schemas.microsoft.com/office/drawing/2014/main" xmlns="" id="{D856B4CA-4519-432C-ABFD-F2AE5D70E0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619" cy="1713161"/>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5" name="Rectangle 34">
            <a:extLst>
              <a:ext uri="{FF2B5EF4-FFF2-40B4-BE49-F238E27FC236}">
                <a16:creationId xmlns:a16="http://schemas.microsoft.com/office/drawing/2014/main" xmlns="" id="{61D03B64-A2F8-4473-8457-9A6A36B67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713161"/>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7" name="Picture 36">
            <a:extLst>
              <a:ext uri="{FF2B5EF4-FFF2-40B4-BE49-F238E27FC236}">
                <a16:creationId xmlns:a16="http://schemas.microsoft.com/office/drawing/2014/main" xmlns="" id="{01C3CE7E-C09F-4DAB-A9B8-00CB40334B3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b="66684"/>
          <a:stretch/>
        </p:blipFill>
        <p:spPr>
          <a:xfrm>
            <a:off x="-2381" y="0"/>
            <a:ext cx="9141619" cy="1713161"/>
          </a:xfrm>
          <a:prstGeom prst="rect">
            <a:avLst/>
          </a:prstGeom>
        </p:spPr>
      </p:pic>
      <p:sp>
        <p:nvSpPr>
          <p:cNvPr id="2" name="Title 1">
            <a:extLst>
              <a:ext uri="{FF2B5EF4-FFF2-40B4-BE49-F238E27FC236}">
                <a16:creationId xmlns:a16="http://schemas.microsoft.com/office/drawing/2014/main" xmlns="" id="{7F22A845-A7E2-42D9-A694-B695B9F72BFD}"/>
              </a:ext>
            </a:extLst>
          </p:cNvPr>
          <p:cNvSpPr>
            <a:spLocks noGrp="1"/>
          </p:cNvSpPr>
          <p:nvPr>
            <p:ph type="title"/>
          </p:nvPr>
        </p:nvSpPr>
        <p:spPr>
          <a:xfrm>
            <a:off x="771525" y="489857"/>
            <a:ext cx="7598569" cy="914400"/>
          </a:xfrm>
        </p:spPr>
        <p:txBody>
          <a:bodyPr>
            <a:normAutofit/>
          </a:bodyPr>
          <a:lstStyle/>
          <a:p>
            <a:pPr algn="ctr">
              <a:lnSpc>
                <a:spcPct val="90000"/>
              </a:lnSpc>
            </a:pPr>
            <a:r>
              <a:rPr lang="en-US" sz="1800" cap="none" dirty="0">
                <a:solidFill>
                  <a:srgbClr val="FFFFFF"/>
                </a:solidFill>
              </a:rPr>
              <a:t>Age-adjusted Percentage Reporting Chronic Health Conditions By Sleep Duration—Behavioral Risk Factor Surveillance System, United States, 2014</a:t>
            </a:r>
            <a:br>
              <a:rPr lang="en-US" sz="1800" cap="none" dirty="0">
                <a:solidFill>
                  <a:srgbClr val="FFFFFF"/>
                </a:solidFill>
              </a:rPr>
            </a:br>
            <a:endParaRPr lang="en-US" sz="1800" cap="none" dirty="0">
              <a:solidFill>
                <a:srgbClr val="FFFFFF"/>
              </a:solidFill>
            </a:endParaRPr>
          </a:p>
        </p:txBody>
      </p:sp>
      <p:sp>
        <p:nvSpPr>
          <p:cNvPr id="8" name="Rectangle 1">
            <a:extLst>
              <a:ext uri="{FF2B5EF4-FFF2-40B4-BE49-F238E27FC236}">
                <a16:creationId xmlns:a16="http://schemas.microsoft.com/office/drawing/2014/main" xmlns="" id="{FD54DB65-DA65-48E0-9DD8-1F6D8C4AAAAE}"/>
              </a:ext>
            </a:extLst>
          </p:cNvPr>
          <p:cNvSpPr>
            <a:spLocks noChangeArrowheads="1"/>
          </p:cNvSpPr>
          <p:nvPr/>
        </p:nvSpPr>
        <p:spPr bwMode="auto">
          <a:xfrm>
            <a:off x="1" y="-2423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ts val="450"/>
              </a:spcAft>
            </a:pPr>
            <a:r>
              <a:rPr lang="en-US" altLang="en-US" sz="1350" dirty="0">
                <a:solidFill>
                  <a:prstClr val="black"/>
                </a:solidFill>
                <a:latin typeface="Arial" panose="020B0604020202020204" pitchFamily="34" charset="0"/>
              </a:rPr>
              <a:t/>
            </a:r>
            <a:br>
              <a:rPr lang="en-US" altLang="en-US" sz="1350" dirty="0">
                <a:solidFill>
                  <a:prstClr val="black"/>
                </a:solidFill>
                <a:latin typeface="Arial" panose="020B0604020202020204" pitchFamily="34" charset="0"/>
              </a:rPr>
            </a:br>
            <a:endParaRPr lang="en-US" altLang="en-US" sz="1350" dirty="0">
              <a:solidFill>
                <a:prstClr val="black"/>
              </a:solidFill>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3D75FC20-C801-45CB-8A5D-FF169C3BD553}"/>
              </a:ext>
            </a:extLst>
          </p:cNvPr>
          <p:cNvGraphicFramePr>
            <a:graphicFrameLocks noGrp="1"/>
          </p:cNvGraphicFramePr>
          <p:nvPr>
            <p:ph idx="1"/>
            <p:extLst/>
          </p:nvPr>
        </p:nvGraphicFramePr>
        <p:xfrm>
          <a:off x="216937" y="1819471"/>
          <a:ext cx="8810432" cy="3212060"/>
        </p:xfrm>
        <a:graphic>
          <a:graphicData uri="http://schemas.openxmlformats.org/drawingml/2006/table">
            <a:tbl>
              <a:tblPr firstRow="1" bandRow="1"/>
              <a:tblGrid>
                <a:gridCol w="3901494">
                  <a:extLst>
                    <a:ext uri="{9D8B030D-6E8A-4147-A177-3AD203B41FA5}">
                      <a16:colId xmlns:a16="http://schemas.microsoft.com/office/drawing/2014/main" xmlns="" val="1123104545"/>
                    </a:ext>
                  </a:extLst>
                </a:gridCol>
                <a:gridCol w="768350">
                  <a:extLst>
                    <a:ext uri="{9D8B030D-6E8A-4147-A177-3AD203B41FA5}">
                      <a16:colId xmlns:a16="http://schemas.microsoft.com/office/drawing/2014/main" xmlns="" val="678344068"/>
                    </a:ext>
                  </a:extLst>
                </a:gridCol>
                <a:gridCol w="1667868">
                  <a:extLst>
                    <a:ext uri="{9D8B030D-6E8A-4147-A177-3AD203B41FA5}">
                      <a16:colId xmlns:a16="http://schemas.microsoft.com/office/drawing/2014/main" xmlns="" val="2734309942"/>
                    </a:ext>
                  </a:extLst>
                </a:gridCol>
                <a:gridCol w="768350">
                  <a:extLst>
                    <a:ext uri="{9D8B030D-6E8A-4147-A177-3AD203B41FA5}">
                      <a16:colId xmlns:a16="http://schemas.microsoft.com/office/drawing/2014/main" xmlns="" val="4246521472"/>
                    </a:ext>
                  </a:extLst>
                </a:gridCol>
                <a:gridCol w="1704369">
                  <a:extLst>
                    <a:ext uri="{9D8B030D-6E8A-4147-A177-3AD203B41FA5}">
                      <a16:colId xmlns:a16="http://schemas.microsoft.com/office/drawing/2014/main" xmlns="" val="113202625"/>
                    </a:ext>
                  </a:extLst>
                </a:gridCol>
              </a:tblGrid>
              <a:tr h="465017">
                <a:tc>
                  <a:txBody>
                    <a:bodyPr/>
                    <a:lstStyle/>
                    <a:p>
                      <a:pPr algn="ctr" fontAlgn="t"/>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gridSpan="2">
                  <a:txBody>
                    <a:bodyPr/>
                    <a:lstStyle/>
                    <a:p>
                      <a:pPr algn="ctr" fontAlgn="t"/>
                      <a:r>
                        <a:rPr lang="en-US" sz="1400" b="1" dirty="0">
                          <a:effectLst/>
                        </a:rPr>
                        <a:t>Short sleep</a:t>
                      </a:r>
                      <a:br>
                        <a:rPr lang="en-US" sz="1400" b="1" dirty="0">
                          <a:effectLst/>
                        </a:rPr>
                      </a:br>
                      <a:r>
                        <a:rPr lang="en-US" sz="1400" b="1" dirty="0">
                          <a:effectLst/>
                        </a:rPr>
                        <a:t>(&lt;7 hours)</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hMerge="1">
                  <a:txBody>
                    <a:bodyPr/>
                    <a:lstStyle/>
                    <a:p>
                      <a:endParaRPr lang="en-US"/>
                    </a:p>
                  </a:txBody>
                  <a:tcPr/>
                </a:tc>
                <a:tc gridSpan="2">
                  <a:txBody>
                    <a:bodyPr/>
                    <a:lstStyle/>
                    <a:p>
                      <a:pPr algn="ctr" fontAlgn="t"/>
                      <a:r>
                        <a:rPr lang="en-US" sz="1400" b="1" dirty="0">
                          <a:effectLst/>
                        </a:rPr>
                        <a:t>Sufficient sleep</a:t>
                      </a:r>
                      <a:br>
                        <a:rPr lang="en-US" sz="1400" b="1" dirty="0">
                          <a:effectLst/>
                        </a:rPr>
                      </a:br>
                      <a:r>
                        <a:rPr lang="en-US" sz="1400" b="1" dirty="0">
                          <a:effectLst/>
                        </a:rPr>
                        <a:t>(≥7 hours)</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hMerge="1">
                  <a:txBody>
                    <a:bodyPr/>
                    <a:lstStyle/>
                    <a:p>
                      <a:endParaRPr lang="en-US"/>
                    </a:p>
                  </a:txBody>
                  <a:tcPr/>
                </a:tc>
                <a:extLst>
                  <a:ext uri="{0D108BD9-81ED-4DB2-BD59-A6C34878D82A}">
                    <a16:rowId xmlns:a16="http://schemas.microsoft.com/office/drawing/2014/main" xmlns="" val="1214102601"/>
                  </a:ext>
                </a:extLst>
              </a:tr>
              <a:tr h="249731">
                <a:tc>
                  <a:txBody>
                    <a:bodyPr/>
                    <a:lstStyle/>
                    <a:p>
                      <a:pPr algn="l" fontAlgn="t"/>
                      <a:r>
                        <a:rPr lang="en-US" sz="1400" b="1" dirty="0">
                          <a:effectLst/>
                        </a:rPr>
                        <a:t>Chronic condition</a:t>
                      </a:r>
                      <a:endParaRPr lang="en-US" sz="1400" b="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b="1" dirty="0">
                          <a:effectLst/>
                        </a:rPr>
                        <a:t>%</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b="1" dirty="0">
                          <a:effectLst/>
                        </a:rPr>
                        <a:t>95% CI</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b="1" dirty="0">
                          <a:effectLst/>
                        </a:rPr>
                        <a:t>%</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b="1" dirty="0">
                          <a:effectLst/>
                        </a:rPr>
                        <a:t>95% CI</a:t>
                      </a:r>
                      <a:endParaRPr lang="en-US" sz="1400" dirty="0">
                        <a:effectLst/>
                      </a:endParaRP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667664172"/>
                  </a:ext>
                </a:extLst>
              </a:tr>
              <a:tr h="249731">
                <a:tc>
                  <a:txBody>
                    <a:bodyPr/>
                    <a:lstStyle/>
                    <a:p>
                      <a:pPr algn="l" fontAlgn="t"/>
                      <a:r>
                        <a:rPr lang="en-US" sz="1400" b="0" dirty="0">
                          <a:effectLst/>
                        </a:rPr>
                        <a:t>Heart attack</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4.8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(4.6–5.0)</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3.4</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(3.3–3.5)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xmlns="" val="2228507354"/>
                  </a:ext>
                </a:extLst>
              </a:tr>
              <a:tr h="249731">
                <a:tc>
                  <a:txBody>
                    <a:bodyPr/>
                    <a:lstStyle/>
                    <a:p>
                      <a:pPr algn="l" fontAlgn="t"/>
                      <a:r>
                        <a:rPr lang="en-US" sz="1400" b="0" dirty="0">
                          <a:effectLst/>
                        </a:rPr>
                        <a:t>Coronary heart disease</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4.7</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(4.5–4.9)</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3.4</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(3.3–3.5)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2102915468"/>
                  </a:ext>
                </a:extLst>
              </a:tr>
              <a:tr h="249731">
                <a:tc>
                  <a:txBody>
                    <a:bodyPr/>
                    <a:lstStyle/>
                    <a:p>
                      <a:pPr algn="l" fontAlgn="t"/>
                      <a:r>
                        <a:rPr lang="en-US" sz="1400" b="0" dirty="0">
                          <a:effectLst/>
                        </a:rPr>
                        <a:t>Stroke</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3.6</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(3.4–3.8)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2.4</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(2.3–2.5)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xmlns="" val="2390538754"/>
                  </a:ext>
                </a:extLst>
              </a:tr>
              <a:tr h="249731">
                <a:tc>
                  <a:txBody>
                    <a:bodyPr/>
                    <a:lstStyle/>
                    <a:p>
                      <a:pPr algn="l" fontAlgn="t"/>
                      <a:r>
                        <a:rPr lang="en-US" sz="1400" b="0" dirty="0">
                          <a:effectLst/>
                        </a:rPr>
                        <a:t>Asthma</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16.5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(16.1–16.9)</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11.8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(11.5–12.0)</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312434492"/>
                  </a:ext>
                </a:extLst>
              </a:tr>
              <a:tr h="249731">
                <a:tc>
                  <a:txBody>
                    <a:bodyPr/>
                    <a:lstStyle/>
                    <a:p>
                      <a:pPr algn="l" fontAlgn="t"/>
                      <a:r>
                        <a:rPr lang="en-US" sz="1400" b="0" dirty="0">
                          <a:effectLst/>
                        </a:rPr>
                        <a:t>COPD (chronic obstructive pulmonary disease)</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8.6</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(8.3–8.9)</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4.7</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(4.6–4.8)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xmlns="" val="2838386366"/>
                  </a:ext>
                </a:extLst>
              </a:tr>
              <a:tr h="249731">
                <a:tc>
                  <a:txBody>
                    <a:bodyPr/>
                    <a:lstStyle/>
                    <a:p>
                      <a:pPr algn="l" fontAlgn="t"/>
                      <a:r>
                        <a:rPr lang="en-US" sz="1400" b="0" dirty="0">
                          <a:effectLst/>
                        </a:rPr>
                        <a:t>Cancer</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10.2</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(10.0–10.5)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9.8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(9.7–10.0)</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2459822228"/>
                  </a:ext>
                </a:extLst>
              </a:tr>
              <a:tr h="249731">
                <a:tc>
                  <a:txBody>
                    <a:bodyPr/>
                    <a:lstStyle/>
                    <a:p>
                      <a:pPr algn="l" fontAlgn="t"/>
                      <a:r>
                        <a:rPr lang="en-US" sz="1400" b="0" dirty="0">
                          <a:effectLst/>
                        </a:rPr>
                        <a:t>Arthritis</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28.8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(28.4–29.2)</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20.5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(20.2–20.7)</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xmlns="" val="1179927675"/>
                  </a:ext>
                </a:extLst>
              </a:tr>
              <a:tr h="249731">
                <a:tc>
                  <a:txBody>
                    <a:bodyPr/>
                    <a:lstStyle/>
                    <a:p>
                      <a:pPr algn="l" fontAlgn="t"/>
                      <a:r>
                        <a:rPr lang="en-US" sz="1400" b="0" dirty="0">
                          <a:effectLst/>
                        </a:rPr>
                        <a:t>Depression</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22.9</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(22.5–23.3)</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14.6</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(14.3–14.8)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2306180459"/>
                  </a:ext>
                </a:extLst>
              </a:tr>
              <a:tr h="249731">
                <a:tc>
                  <a:txBody>
                    <a:bodyPr/>
                    <a:lstStyle/>
                    <a:p>
                      <a:pPr algn="l" fontAlgn="t"/>
                      <a:r>
                        <a:rPr lang="en-US" sz="1400" b="0" dirty="0">
                          <a:effectLst/>
                        </a:rPr>
                        <a:t>Chronic kidney disease</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3.3</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(3.1–3.5)</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2.2</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tc>
                  <a:txBody>
                    <a:bodyPr/>
                    <a:lstStyle/>
                    <a:p>
                      <a:pPr algn="ctr" fontAlgn="t"/>
                      <a:r>
                        <a:rPr lang="en-US" sz="1400" dirty="0">
                          <a:effectLst/>
                        </a:rPr>
                        <a:t>(2.1–2.3)</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xmlns="" val="3836232799"/>
                  </a:ext>
                </a:extLst>
              </a:tr>
              <a:tr h="249731">
                <a:tc>
                  <a:txBody>
                    <a:bodyPr/>
                    <a:lstStyle/>
                    <a:p>
                      <a:pPr algn="l" fontAlgn="t"/>
                      <a:r>
                        <a:rPr lang="en-US" sz="1400" b="0" dirty="0">
                          <a:effectLst/>
                        </a:rPr>
                        <a:t>Diabetes</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11.1</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(10.8–11.4)</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8.6</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1400" dirty="0">
                          <a:effectLst/>
                        </a:rPr>
                        <a:t>(8.4–8.8)</a:t>
                      </a:r>
                    </a:p>
                  </a:txBody>
                  <a:tcPr marL="0" marR="0" marT="0" marB="0">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xmlns="" val="95306298"/>
                  </a:ext>
                </a:extLst>
              </a:tr>
            </a:tbl>
          </a:graphicData>
        </a:graphic>
      </p:graphicFrame>
    </p:spTree>
    <p:extLst>
      <p:ext uri="{BB962C8B-B14F-4D97-AF65-F5344CB8AC3E}">
        <p14:creationId xmlns:p14="http://schemas.microsoft.com/office/powerpoint/2010/main" val="3681777665"/>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10">
      <a:dk1>
        <a:srgbClr val="000000"/>
      </a:dk1>
      <a:lt1>
        <a:srgbClr val="FFFFFF"/>
      </a:lt1>
      <a:dk2>
        <a:srgbClr val="9BCD65"/>
      </a:dk2>
      <a:lt2>
        <a:srgbClr val="FFEB95"/>
      </a:lt2>
      <a:accent1>
        <a:srgbClr val="007DC5"/>
      </a:accent1>
      <a:accent2>
        <a:srgbClr val="E30019"/>
      </a:accent2>
      <a:accent3>
        <a:srgbClr val="5C2C91"/>
      </a:accent3>
      <a:accent4>
        <a:srgbClr val="FF4D00"/>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2386</Words>
  <Application>Microsoft Office PowerPoint</Application>
  <PresentationFormat>On-screen Show (16:9)</PresentationFormat>
  <Paragraphs>398</Paragraphs>
  <Slides>26</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Celestial</vt:lpstr>
      <vt:lpstr>PowerPoint Presentation</vt:lpstr>
      <vt:lpstr>PowerPoint Presentation</vt:lpstr>
      <vt:lpstr>PowerPoint Presentation</vt:lpstr>
      <vt:lpstr>Sleep Health ”Sleep, like nutrition and physical activity, is a critical determinant of health and well being.”*</vt:lpstr>
      <vt:lpstr>PowerPoint Presentation</vt:lpstr>
      <vt:lpstr>Chronic Sleep Insufficiency and Sleep Disorders Are Associated With Increased Risk Of:</vt:lpstr>
      <vt:lpstr>Adequate Sleep Is Necessary To:</vt:lpstr>
      <vt:lpstr>What is the recommended amount of sleep?</vt:lpstr>
      <vt:lpstr>Age-adjusted Percentage Reporting Chronic Health Conditions By Sleep Duration—Behavioral Risk Factor Surveillance System, United States, 2014 </vt:lpstr>
      <vt:lpstr>Short Sleep Duration (&lt; 7 hours) in US Adults: Who and Where? </vt:lpstr>
      <vt:lpstr>Trends In Short Sleep Duration (≤ 6 h) In Working Adults in the United States (National Health Interview Study)</vt:lpstr>
      <vt:lpstr>PowerPoint Presentation</vt:lpstr>
      <vt:lpstr>short sleep duration and obesity n=30,002 children and 604,509 adults.  Cappuccio et al. Sleep. 2008 May 1; 31(5): 619–626. doi: 10.1093/sleep/31.5.619 </vt:lpstr>
      <vt:lpstr>sleep duration, weight gain and risk significant weight gain over 16 years – Prospective Analysis. 68,183 Women In Nurse’s Health Study. Patel SJ et a. Am J Epi 2006;164:947-954</vt:lpstr>
      <vt:lpstr>Also prospective…</vt:lpstr>
      <vt:lpstr>Sleep duration and energy intake</vt:lpstr>
      <vt:lpstr>Sleep duration, Glucose Tolerance and diabetes N= 740 Adults J-P Chaput et al. Diabetologia 2007;50:2298-2304</vt:lpstr>
      <vt:lpstr>Sleep duration and energy expenditure</vt:lpstr>
      <vt:lpstr>Summary so far</vt:lpstr>
      <vt:lpstr>Suggested sleep health questions to include in assessments</vt:lpstr>
      <vt:lpstr>Promoting sleep health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Sanders</dc:creator>
  <cp:lastModifiedBy>Joanne Lee</cp:lastModifiedBy>
  <cp:revision>126</cp:revision>
  <cp:lastPrinted>2020-09-10T02:15:45Z</cp:lastPrinted>
  <dcterms:created xsi:type="dcterms:W3CDTF">2019-04-25T18:43:28Z</dcterms:created>
  <dcterms:modified xsi:type="dcterms:W3CDTF">2020-12-09T19:18:49Z</dcterms:modified>
</cp:coreProperties>
</file>